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406" r:id="rId3"/>
    <p:sldId id="433" r:id="rId4"/>
    <p:sldId id="431" r:id="rId5"/>
    <p:sldId id="435" r:id="rId6"/>
    <p:sldId id="447" r:id="rId7"/>
    <p:sldId id="434" r:id="rId8"/>
    <p:sldId id="436" r:id="rId9"/>
    <p:sldId id="437" r:id="rId10"/>
    <p:sldId id="438" r:id="rId11"/>
    <p:sldId id="441" r:id="rId12"/>
    <p:sldId id="439" r:id="rId13"/>
    <p:sldId id="444" r:id="rId14"/>
    <p:sldId id="445" r:id="rId15"/>
    <p:sldId id="446" r:id="rId16"/>
    <p:sldId id="442" r:id="rId17"/>
    <p:sldId id="448" r:id="rId18"/>
    <p:sldId id="443" r:id="rId19"/>
    <p:sldId id="440" r:id="rId20"/>
    <p:sldId id="449" r:id="rId21"/>
    <p:sldId id="426" r:id="rId22"/>
    <p:sldId id="405" r:id="rId23"/>
    <p:sldId id="293" r:id="rId24"/>
    <p:sldId id="306" r:id="rId25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89225" autoAdjust="0"/>
  </p:normalViewPr>
  <p:slideViewPr>
    <p:cSldViewPr snapToGrid="0">
      <p:cViewPr varScale="1">
        <p:scale>
          <a:sx n="99" d="100"/>
          <a:sy n="99" d="100"/>
        </p:scale>
        <p:origin x="1350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8/08/2023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Encoder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(Codificação)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primeira parte do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autoencoder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chamada de codificador, transforma os dados de entrada em uma representação latente de menor dimensionalidade. Essa representação é frequentemente chamada de "código" ou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latent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space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".</a:t>
            </a:r>
          </a:p>
          <a:p>
            <a:pPr algn="l">
              <a:buFont typeface="+mj-lt"/>
              <a:buNone/>
            </a:pP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Decoder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(Decodificação)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segunda parte, chamada de decodificador, recebe a representação latente e tenta reconstruir a entrada original a partir dela.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675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974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</a:t>
            </a:r>
            <a:r>
              <a:rPr lang="pt-BR" dirty="0" err="1"/>
              <a:t>github</a:t>
            </a:r>
            <a:r>
              <a:rPr lang="pt-BR" dirty="0"/>
              <a:t>/zz4fap/tp557-iot-ml/</a:t>
            </a:r>
            <a:r>
              <a:rPr lang="pt-BR" dirty="0" err="1"/>
              <a:t>blob</a:t>
            </a:r>
            <a:r>
              <a:rPr lang="pt-BR" dirty="0"/>
              <a:t>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Regressão_de_preços_de_residências.ipynb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Exercício_sobre_regressão_com_DNNs.ipynb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Regress&#227;o_de_pre&#231;os_de_resid&#234;ncias.ipynb" TargetMode="External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9772072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1700" cy="5032375"/>
          </a:xfrm>
        </p:spPr>
        <p:txBody>
          <a:bodyPr>
            <a:normAutofit/>
          </a:bodyPr>
          <a:lstStyle/>
          <a:p>
            <a:r>
              <a:rPr lang="pt-BR" dirty="0"/>
              <a:t>Dos três paradigmas de aprendizado, neste curso, vamos focar no supervisionado.</a:t>
            </a:r>
          </a:p>
          <a:p>
            <a:r>
              <a:rPr lang="pt-BR" dirty="0"/>
              <a:t>Dentro do aprendizado supervisionado, temos alguns modelos (ou arquiteturas) de redes neurais que são bastante usados.</a:t>
            </a:r>
          </a:p>
          <a:p>
            <a:r>
              <a:rPr lang="pt-BR" b="1" dirty="0"/>
              <a:t>OBS</a:t>
            </a:r>
            <a:r>
              <a:rPr lang="pt-BR" dirty="0"/>
              <a:t>.: Além das redes neurais, existem outros modelos que seguem esse paradigma de aprendizado: regressão linear/logística, árvores de decisão, k-vizinhos mais próximos, etc.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4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de alimentação direta (DNN)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803900" cy="5032375"/>
          </a:xfrm>
        </p:spPr>
        <p:txBody>
          <a:bodyPr/>
          <a:lstStyle/>
          <a:p>
            <a:r>
              <a:rPr lang="pt-BR" dirty="0"/>
              <a:t>Modelo que vimos anteriormente.</a:t>
            </a:r>
          </a:p>
          <a:p>
            <a:r>
              <a:rPr lang="pt-BR" dirty="0"/>
              <a:t>Também chamado de rede neural densa, devido aos neurônios estarem densamente conectados.</a:t>
            </a:r>
          </a:p>
          <a:p>
            <a:r>
              <a:rPr lang="pt-BR" dirty="0"/>
              <a:t>Ainda outro nome que este modelo recebe é </a:t>
            </a:r>
            <a:r>
              <a:rPr lang="pt-BR" b="0" i="1" dirty="0" err="1">
                <a:effectLst/>
              </a:rPr>
              <a:t>Multilayer</a:t>
            </a:r>
            <a:r>
              <a:rPr lang="pt-BR" b="0" i="1" dirty="0">
                <a:effectLst/>
              </a:rPr>
              <a:t> </a:t>
            </a:r>
            <a:r>
              <a:rPr lang="pt-BR" b="0" i="1" dirty="0" err="1">
                <a:effectLst/>
              </a:rPr>
              <a:t>Perceptron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(MLP).</a:t>
            </a:r>
            <a:endParaRPr lang="pt-BR" dirty="0"/>
          </a:p>
          <a:p>
            <a:r>
              <a:rPr lang="pt-BR" b="0" i="0" dirty="0">
                <a:effectLst/>
              </a:rPr>
              <a:t>É chamada de “</a:t>
            </a:r>
            <a:r>
              <a:rPr lang="pt-BR" i="1" dirty="0">
                <a:effectLst/>
              </a:rPr>
              <a:t>feed </a:t>
            </a:r>
            <a:r>
              <a:rPr lang="pt-BR" i="1" dirty="0" err="1">
                <a:effectLst/>
              </a:rPr>
              <a:t>forward</a:t>
            </a:r>
            <a:r>
              <a:rPr lang="pt-BR" dirty="0"/>
              <a:t>”</a:t>
            </a:r>
            <a:r>
              <a:rPr lang="pt-BR" b="0" i="0" dirty="0">
                <a:effectLst/>
              </a:rPr>
              <a:t> porque a informação flui através da rede da entrada para saída.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33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convolucional (CNN)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300" y="1825624"/>
            <a:ext cx="640080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</a:t>
            </a:r>
            <a:r>
              <a:rPr lang="pt-BR" b="0" i="0" dirty="0">
                <a:effectLst/>
              </a:rPr>
              <a:t>rquitetura projetada para lidar com dados matriciais, como imagens e vídeos.</a:t>
            </a:r>
          </a:p>
          <a:p>
            <a:r>
              <a:rPr lang="pt-BR" b="0" i="0" dirty="0">
                <a:effectLst/>
              </a:rPr>
              <a:t>O coração das </a:t>
            </a:r>
            <a:r>
              <a:rPr lang="pt-BR" b="0" i="0" dirty="0" err="1">
                <a:effectLst/>
              </a:rPr>
              <a:t>CNNs</a:t>
            </a:r>
            <a:r>
              <a:rPr lang="pt-BR" b="0" i="0" dirty="0">
                <a:effectLst/>
              </a:rPr>
              <a:t> são as camadas convolucionais.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Elas aplicam operações de convolução para extrair e identificar padrões espaciais em imagens ou vídeos.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Isso permite que a rede aprenda automaticamente a detectar características visuais como bordas, texturas e outros padrões visuais.</a:t>
            </a:r>
          </a:p>
          <a:p>
            <a:r>
              <a:rPr lang="pt-BR" b="0" i="0" dirty="0">
                <a:effectLst/>
              </a:rPr>
              <a:t>São altamente eficazes em problemas de processamento de imagem, incluindo classificação, detecção e segmentação.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2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recorrente (RNN)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100" y="1825624"/>
            <a:ext cx="6083300" cy="5032375"/>
          </a:xfrm>
        </p:spPr>
        <p:txBody>
          <a:bodyPr>
            <a:normAutofit fontScale="92500"/>
          </a:bodyPr>
          <a:lstStyle/>
          <a:p>
            <a:r>
              <a:rPr lang="pt-BR" dirty="0"/>
              <a:t>Modelo </a:t>
            </a:r>
            <a:r>
              <a:rPr lang="pt-BR" b="0" i="0" dirty="0">
                <a:effectLst/>
              </a:rPr>
              <a:t>projetado para lidar com dados sequenciais, onde a ordem e a dependência temporal dos elementos são importantes.</a:t>
            </a:r>
          </a:p>
          <a:p>
            <a:r>
              <a:rPr lang="pt-BR" b="0" i="0" dirty="0">
                <a:effectLst/>
              </a:rPr>
              <a:t>As </a:t>
            </a:r>
            <a:r>
              <a:rPr lang="pt-BR" b="0" i="0" dirty="0" err="1">
                <a:effectLst/>
              </a:rPr>
              <a:t>RNNs</a:t>
            </a:r>
            <a:r>
              <a:rPr lang="pt-BR" b="0" i="0" dirty="0">
                <a:effectLst/>
              </a:rPr>
              <a:t> têm uma memória de estado interna que permite que elas mantenham informações sobre as entradas anteriores ao longo do tempo.</a:t>
            </a:r>
            <a:endParaRPr lang="pt-BR" dirty="0"/>
          </a:p>
          <a:p>
            <a:r>
              <a:rPr lang="pt-BR" b="0" i="0" dirty="0">
                <a:effectLst/>
              </a:rPr>
              <a:t>São adequadas para tarefas que envolvam sequências, como análise de texto, reconhecimento de fala, previsão de séries temporais e tradução automática.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86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Autoencoders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104" y="1825624"/>
            <a:ext cx="659329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Modelo de rede neural </a:t>
            </a:r>
            <a:r>
              <a:rPr lang="pt-BR" b="0" i="0" dirty="0">
                <a:effectLst/>
              </a:rPr>
              <a:t>composto por duas partes principais: o </a:t>
            </a:r>
            <a:r>
              <a:rPr lang="pt-BR" b="0" i="1" dirty="0" err="1">
                <a:effectLst/>
              </a:rPr>
              <a:t>encoder</a:t>
            </a:r>
            <a:r>
              <a:rPr lang="pt-BR" b="0" i="0" dirty="0">
                <a:effectLst/>
              </a:rPr>
              <a:t> e o </a:t>
            </a:r>
            <a:r>
              <a:rPr lang="pt-BR" b="0" i="1" dirty="0" err="1">
                <a:effectLst/>
              </a:rPr>
              <a:t>decoder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Objetivo é aprender uma representação latente que capture as principais características e padrões dos dados de entrada.</a:t>
            </a:r>
          </a:p>
          <a:p>
            <a:r>
              <a:rPr lang="pt-BR" dirty="0"/>
              <a:t>O</a:t>
            </a:r>
            <a:r>
              <a:rPr lang="pt-BR" b="0" i="0" dirty="0">
                <a:effectLst/>
              </a:rPr>
              <a:t> </a:t>
            </a:r>
            <a:r>
              <a:rPr lang="pt-BR" b="0" i="1" dirty="0" err="1">
                <a:effectLst/>
              </a:rPr>
              <a:t>encoder</a:t>
            </a:r>
            <a:r>
              <a:rPr lang="pt-BR" b="0" i="0" dirty="0">
                <a:effectLst/>
              </a:rPr>
              <a:t> transforma a entrada em uma representação latente (de menor ou maior dimensionalidade) e o </a:t>
            </a:r>
            <a:r>
              <a:rPr lang="pt-BR" b="0" i="1" dirty="0" err="1">
                <a:effectLst/>
              </a:rPr>
              <a:t>decoder</a:t>
            </a:r>
            <a:r>
              <a:rPr lang="pt-BR" b="0" i="0" dirty="0">
                <a:effectLst/>
              </a:rPr>
              <a:t> tenta reconstruir a entrada original a partir dela.</a:t>
            </a:r>
          </a:p>
          <a:p>
            <a:r>
              <a:rPr lang="pt-BR" b="0" i="0" dirty="0">
                <a:effectLst/>
              </a:rPr>
              <a:t>São usados em compressão de dados, remoção de ruído, geração de dados sintéticos, etc.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5" y="1722535"/>
            <a:ext cx="4901260" cy="47701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8D71FD8-8AC3-7F70-6A7E-90B3847F68F1}"/>
              </a:ext>
            </a:extLst>
          </p:cNvPr>
          <p:cNvSpPr txBox="1"/>
          <p:nvPr/>
        </p:nvSpPr>
        <p:spPr>
          <a:xfrm>
            <a:off x="303745" y="6521450"/>
            <a:ext cx="5268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OBS</a:t>
            </a:r>
            <a:r>
              <a:rPr lang="pt-BR" sz="1400" dirty="0"/>
              <a:t>.: Alguns autores não o consideram supervisionado.</a:t>
            </a:r>
          </a:p>
        </p:txBody>
      </p:sp>
    </p:spTree>
    <p:extLst>
      <p:ext uri="{BB962C8B-B14F-4D97-AF65-F5344CB8AC3E}">
        <p14:creationId xmlns:p14="http://schemas.microsoft.com/office/powerpoint/2010/main" val="3549848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1700" cy="5032375"/>
          </a:xfrm>
        </p:spPr>
        <p:txBody>
          <a:bodyPr>
            <a:normAutofit/>
          </a:bodyPr>
          <a:lstStyle/>
          <a:p>
            <a:r>
              <a:rPr lang="pt-BR" dirty="0"/>
              <a:t>No nosso curso, iremos focar mais nas </a:t>
            </a:r>
            <a:r>
              <a:rPr lang="pt-BR" dirty="0" err="1"/>
              <a:t>DNNs</a:t>
            </a:r>
            <a:r>
              <a:rPr lang="pt-BR" dirty="0"/>
              <a:t> e </a:t>
            </a:r>
            <a:r>
              <a:rPr lang="pt-BR" dirty="0" err="1"/>
              <a:t>CNNs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1749D63-77FC-8DA1-F9B5-88D0D86780AE}"/>
              </a:ext>
            </a:extLst>
          </p:cNvPr>
          <p:cNvSpPr/>
          <p:nvPr/>
        </p:nvSpPr>
        <p:spPr>
          <a:xfrm>
            <a:off x="317500" y="2019300"/>
            <a:ext cx="5270500" cy="22733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05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Anteriormente, nós resolvemos um problema de regressão bem simples, onde queríamos mapear um único valor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em um valor de saída,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Fizemos o mapeamento usando uma reta.</a:t>
                </a:r>
              </a:p>
              <a:p>
                <a:r>
                  <a:rPr lang="pt-BR" dirty="0"/>
                  <a:t>Podemos fazer uma analogia com o problema de predizer o número de picolés que serão vendidos em um dia,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dado a temperatura média daquele dia,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Esse problema só tem um </a:t>
                </a:r>
                <a:r>
                  <a:rPr lang="pt-BR" b="1" i="1" dirty="0"/>
                  <a:t>atributo</a:t>
                </a:r>
                <a:r>
                  <a:rPr lang="pt-BR" dirty="0"/>
                  <a:t> de entrada, a temperatura,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  <a:blipFill>
                <a:blip r:embed="rId2"/>
                <a:stretch>
                  <a:fillRect l="-1811" t="-2663" r="-2515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−3, −1, 1, 3, 5, 7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0363C7-E5AA-CD67-511C-3C2368E12095}"/>
              </a:ext>
            </a:extLst>
          </p:cNvPr>
          <p:cNvGrpSpPr/>
          <p:nvPr/>
        </p:nvGrpSpPr>
        <p:grpSpPr>
          <a:xfrm>
            <a:off x="3413759" y="3152661"/>
            <a:ext cx="2682241" cy="1788767"/>
            <a:chOff x="1191105" y="2847760"/>
            <a:chExt cx="2682241" cy="178876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6FF0F3-D604-D68F-9989-1DDCD804F84F}"/>
                </a:ext>
              </a:extLst>
            </p:cNvPr>
            <p:cNvGrpSpPr/>
            <p:nvPr/>
          </p:nvGrpSpPr>
          <p:grpSpPr>
            <a:xfrm>
              <a:off x="1697292" y="3402148"/>
              <a:ext cx="1848393" cy="566057"/>
              <a:chOff x="1851660" y="2612572"/>
              <a:chExt cx="1848393" cy="566057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74D52E0-D10E-D8D3-AB67-ED39946329AC}"/>
                  </a:ext>
                </a:extLst>
              </p:cNvPr>
              <p:cNvSpPr/>
              <p:nvPr/>
            </p:nvSpPr>
            <p:spPr>
              <a:xfrm>
                <a:off x="2492828" y="2612572"/>
                <a:ext cx="566057" cy="5660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9DDDA40-8650-2157-6F23-212D1FCA317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2198914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2C2BEA7F-378E-2FDC-DE73-C268A1E4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885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B25B2E9C-F8F5-27D3-2F5A-FD83C391FEA5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" name="CaixaDeTexto 8">
                    <a:extLst>
                      <a:ext uri="{FF2B5EF4-FFF2-40B4-BE49-F238E27FC236}">
                        <a16:creationId xmlns:a16="http://schemas.microsoft.com/office/drawing/2014/main" id="{D805B5F8-411B-B899-8485-51C6B19AA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E0DFAFC3-BC52-8226-E12C-0248D897950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E910E806-C224-45D8-5C61-DC367619B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r="-20588" b="-491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2621488" y="3097348"/>
              <a:ext cx="1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4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90F23595-D12D-4C10-373D-E61C1DC29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2" t="10000" r="8333"/>
          <a:stretch/>
        </p:blipFill>
        <p:spPr>
          <a:xfrm>
            <a:off x="115799" y="3054446"/>
            <a:ext cx="3558129" cy="2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73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73309" y="1825624"/>
                <a:ext cx="5349867" cy="5032376"/>
              </a:xfrm>
            </p:spPr>
            <p:txBody>
              <a:bodyPr/>
              <a:lstStyle/>
              <a:p>
                <a:r>
                  <a:rPr lang="pt-BR" dirty="0"/>
                  <a:t>Mas e se quisermos um modelo que leve em consideração não só a temperatura, mas o mês do ano também?</a:t>
                </a:r>
              </a:p>
              <a:p>
                <a:r>
                  <a:rPr lang="pt-BR" dirty="0"/>
                  <a:t>O modelo agora terá 2 </a:t>
                </a:r>
                <a:r>
                  <a:rPr lang="pt-BR" b="1" i="1" dirty="0"/>
                  <a:t>atributos</a:t>
                </a:r>
                <a:r>
                  <a:rPr lang="pt-BR" dirty="0"/>
                  <a:t> (i.e., entradas).</a:t>
                </a:r>
              </a:p>
              <a:p>
                <a:r>
                  <a:rPr lang="pt-BR" dirty="0"/>
                  <a:t>Com ativações lineares, a rede neural ao lado representa a função de um plano dado por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73309" y="1825624"/>
                <a:ext cx="5349867" cy="5032376"/>
              </a:xfrm>
              <a:blipFill>
                <a:blip r:embed="rId3"/>
                <a:stretch>
                  <a:fillRect l="-2052" t="-1937" r="-23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−8, 1, 3, 7, 0, 2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−8, 0, 7, 1, 2, 3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6DB3DB4A-7945-29CA-EE71-D4B0B4DE99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22" t="18714" r="2024" b="9619"/>
          <a:stretch/>
        </p:blipFill>
        <p:spPr>
          <a:xfrm>
            <a:off x="168824" y="3853583"/>
            <a:ext cx="3019087" cy="262731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9F33BD0-2320-3C7F-3869-846C77ED91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794" t="12788" r="10687" b="81286"/>
          <a:stretch/>
        </p:blipFill>
        <p:spPr>
          <a:xfrm>
            <a:off x="166355" y="3955605"/>
            <a:ext cx="1647700" cy="291306"/>
          </a:xfrm>
          <a:prstGeom prst="rect">
            <a:avLst/>
          </a:prstGeom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33DD9679-1FAB-878F-6478-26385F68DF8E}"/>
              </a:ext>
            </a:extLst>
          </p:cNvPr>
          <p:cNvGrpSpPr/>
          <p:nvPr/>
        </p:nvGrpSpPr>
        <p:grpSpPr>
          <a:xfrm>
            <a:off x="3205194" y="4101258"/>
            <a:ext cx="3576605" cy="2398446"/>
            <a:chOff x="5053252" y="3241020"/>
            <a:chExt cx="3576605" cy="2398446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74D52E0-D10E-D8D3-AB67-ED39946329AC}"/>
                </a:ext>
              </a:extLst>
            </p:cNvPr>
            <p:cNvSpPr/>
            <p:nvPr/>
          </p:nvSpPr>
          <p:spPr>
            <a:xfrm>
              <a:off x="6124923" y="3561949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F9DDDA40-8650-2157-6F23-212D1FCA317E}"/>
                </a:ext>
              </a:extLst>
            </p:cNvPr>
            <p:cNvCxnSpPr>
              <a:cxnSpLocks/>
              <a:stCxn id="11" idx="3"/>
              <a:endCxn id="8" idx="2"/>
            </p:cNvCxnSpPr>
            <p:nvPr/>
          </p:nvCxnSpPr>
          <p:spPr>
            <a:xfrm>
              <a:off x="5514832" y="3840710"/>
              <a:ext cx="610091" cy="4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2C2BEA7F-378E-2FDC-DE73-C268A1E4DBF9}"/>
                </a:ext>
              </a:extLst>
            </p:cNvPr>
            <p:cNvCxnSpPr>
              <a:cxnSpLocks/>
              <a:stCxn id="8" idx="6"/>
              <a:endCxn id="54" idx="2"/>
            </p:cNvCxnSpPr>
            <p:nvPr/>
          </p:nvCxnSpPr>
          <p:spPr>
            <a:xfrm>
              <a:off x="6690980" y="3844978"/>
              <a:ext cx="544440" cy="407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25B2E9C-F8F5-27D3-2F5A-FD83C391FEA5}"/>
                    </a:ext>
                  </a:extLst>
                </p:cNvPr>
                <p:cNvSpPr txBox="1"/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25B2E9C-F8F5-27D3-2F5A-FD83C391FE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cxnSpLocks/>
            </p:cNvCxnSpPr>
            <p:nvPr/>
          </p:nvCxnSpPr>
          <p:spPr>
            <a:xfrm>
              <a:off x="6407951" y="3390499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6206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5053252" y="5116246"/>
                  <a:ext cx="357660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252" y="5116246"/>
                  <a:ext cx="3576605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32257107-33D1-ABE5-605B-B2E1796C97EB}"/>
                </a:ext>
              </a:extLst>
            </p:cNvPr>
            <p:cNvSpPr/>
            <p:nvPr/>
          </p:nvSpPr>
          <p:spPr>
            <a:xfrm>
              <a:off x="6124923" y="451697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A0B64AB2-4E2E-51BF-9438-E1680242247E}"/>
                </a:ext>
              </a:extLst>
            </p:cNvPr>
            <p:cNvCxnSpPr>
              <a:cxnSpLocks/>
              <a:stCxn id="22" idx="3"/>
              <a:endCxn id="19" idx="2"/>
            </p:cNvCxnSpPr>
            <p:nvPr/>
          </p:nvCxnSpPr>
          <p:spPr>
            <a:xfrm>
              <a:off x="5501490" y="4797173"/>
              <a:ext cx="623433" cy="2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2CC4A7FE-9DC8-4309-A431-23C2DA9F5FFD}"/>
                </a:ext>
              </a:extLst>
            </p:cNvPr>
            <p:cNvCxnSpPr>
              <a:cxnSpLocks/>
              <a:stCxn id="19" idx="6"/>
              <a:endCxn id="54" idx="2"/>
            </p:cNvCxnSpPr>
            <p:nvPr/>
          </p:nvCxnSpPr>
          <p:spPr>
            <a:xfrm flipV="1">
              <a:off x="6690980" y="4252173"/>
              <a:ext cx="544440" cy="547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D716A74-905A-B126-2C84-7CEBF5157031}"/>
                    </a:ext>
                  </a:extLst>
                </p:cNvPr>
                <p:cNvSpPr txBox="1"/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D716A74-905A-B126-2C84-7CEBF51570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7BED4F7F-A4E3-1070-39DB-BA35A2F3B9CB}"/>
                    </a:ext>
                  </a:extLst>
                </p:cNvPr>
                <p:cNvSpPr txBox="1"/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7BED4F7F-A4E3-1070-39DB-BA35A2F3B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557" r="-1911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5BC71439-7C2A-580A-78FD-A052630C3A13}"/>
                </a:ext>
              </a:extLst>
            </p:cNvPr>
            <p:cNvCxnSpPr>
              <a:cxnSpLocks/>
              <a:stCxn id="22" idx="3"/>
              <a:endCxn id="8" idx="2"/>
            </p:cNvCxnSpPr>
            <p:nvPr/>
          </p:nvCxnSpPr>
          <p:spPr>
            <a:xfrm flipV="1">
              <a:off x="5501490" y="3844978"/>
              <a:ext cx="623433" cy="952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8A611E0-8A43-4D93-F402-8BAE4B10648C}"/>
                </a:ext>
              </a:extLst>
            </p:cNvPr>
            <p:cNvCxnSpPr>
              <a:cxnSpLocks/>
              <a:stCxn id="11" idx="3"/>
              <a:endCxn id="19" idx="2"/>
            </p:cNvCxnSpPr>
            <p:nvPr/>
          </p:nvCxnSpPr>
          <p:spPr>
            <a:xfrm>
              <a:off x="5514832" y="3840710"/>
              <a:ext cx="610091" cy="959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0FA705A5-84C6-D25F-E3C3-0EC2833A75BC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66" y="4350256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7ED8329F-8190-5F83-A51F-D6012B260DF9}"/>
                    </a:ext>
                  </a:extLst>
                </p:cNvPr>
                <p:cNvSpPr txBox="1"/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7ED8329F-8190-5F83-A51F-D6012B260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655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F5CBEB2-C827-2B3D-9ED9-7DF2FE6DC6DC}"/>
                    </a:ext>
                  </a:extLst>
                </p:cNvPr>
                <p:cNvSpPr txBox="1"/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F5CBEB2-C827-2B3D-9ED9-7DF2FE6DC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E58C850-98D0-A251-2F72-C281544B029D}"/>
                    </a:ext>
                  </a:extLst>
                </p:cNvPr>
                <p:cNvSpPr txBox="1"/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E58C850-98D0-A251-2F72-C281544B0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EC3E8737-F3B9-3131-C992-25484E5EA343}"/>
                    </a:ext>
                  </a:extLst>
                </p:cNvPr>
                <p:cNvSpPr txBox="1"/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EC3E8737-F3B9-3131-C992-25484E5EA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9657CC20-7CBD-ECBE-28E2-B9484432FC79}"/>
                </a:ext>
              </a:extLst>
            </p:cNvPr>
            <p:cNvSpPr/>
            <p:nvPr/>
          </p:nvSpPr>
          <p:spPr>
            <a:xfrm>
              <a:off x="7235420" y="396914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08C496C2-9F8D-0B9E-61DA-9AA3377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7495770" y="3753941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2AA454D8-81DD-EF2D-269B-45118E805906}"/>
                    </a:ext>
                  </a:extLst>
                </p:cNvPr>
                <p:cNvSpPr txBox="1"/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2AA454D8-81DD-EF2D-269B-45118E805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blipFill>
                  <a:blip r:embed="rId16"/>
                  <a:stretch>
                    <a:fillRect r="-6896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770B434-54C4-D766-2E5A-A891C974A25A}"/>
                    </a:ext>
                  </a:extLst>
                </p:cNvPr>
                <p:cNvSpPr txBox="1"/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770B434-54C4-D766-2E5A-A891C974A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231DA840-1198-2506-AE3F-ED7B9A76A205}"/>
                    </a:ext>
                  </a:extLst>
                </p:cNvPr>
                <p:cNvSpPr txBox="1"/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231DA840-1198-2506-AE3F-ED7B9A76A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C87B9B65-0D07-30A1-354E-1810A086F6CA}"/>
                </a:ext>
              </a:extLst>
            </p:cNvPr>
            <p:cNvCxnSpPr>
              <a:cxnSpLocks/>
            </p:cNvCxnSpPr>
            <p:nvPr/>
          </p:nvCxnSpPr>
          <p:spPr>
            <a:xfrm>
              <a:off x="7801477" y="4252173"/>
              <a:ext cx="293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222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11996-8D83-7A63-9F9B-BDD98807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Podemos extrapolar isso pra quantos </a:t>
                </a:r>
                <a:r>
                  <a:rPr lang="pt-BR" b="1" i="1" dirty="0"/>
                  <a:t>atributos</a:t>
                </a:r>
                <a:r>
                  <a:rPr lang="pt-BR" dirty="0"/>
                  <a:t> forem necessários.</a:t>
                </a:r>
              </a:p>
              <a:p>
                <a:r>
                  <a:rPr lang="pt-BR" dirty="0"/>
                  <a:t>O modelo ao lado tem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</a:t>
                </a:r>
                <a:r>
                  <a:rPr lang="pt-BR" b="1" i="1" dirty="0"/>
                  <a:t>atributos</a:t>
                </a:r>
                <a:r>
                  <a:rPr lang="pt-BR" dirty="0"/>
                  <a:t> (i.e., entradas).</a:t>
                </a:r>
              </a:p>
              <a:p>
                <a:r>
                  <a:rPr lang="pt-BR" dirty="0"/>
                  <a:t>Com </a:t>
                </a:r>
                <a:r>
                  <a:rPr lang="pt-BR" b="1" i="1" dirty="0"/>
                  <a:t>ativações lineares</a:t>
                </a:r>
                <a:r>
                  <a:rPr lang="pt-BR" dirty="0"/>
                  <a:t>, a rede neural ao lado representa a função de um hiperplano.</a:t>
                </a:r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  <a:blipFill>
                <a:blip r:embed="rId2"/>
                <a:stretch>
                  <a:fillRect l="-1802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B7175DC4-B45F-01CD-E9B0-8C5FCF1A1E3A}"/>
                  </a:ext>
                </a:extLst>
              </p:cNvPr>
              <p:cNvSpPr txBox="1"/>
              <p:nvPr/>
            </p:nvSpPr>
            <p:spPr>
              <a:xfrm>
                <a:off x="304801" y="5423418"/>
                <a:ext cx="5588000" cy="1408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  <a:p>
                <a:pPr algn="ctr"/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pt-BR" sz="2800" dirty="0"/>
                  <a:t>,</a:t>
                </a:r>
              </a:p>
              <a:p>
                <a:r>
                  <a:rPr lang="pt-BR" sz="2800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800" dirty="0"/>
                  <a:t>.</a:t>
                </a:r>
              </a:p>
            </p:txBody>
          </p:sp>
        </mc:Choice>
        <mc:Fallback xmlns=""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B7175DC4-B45F-01CD-E9B0-8C5FCF1A1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1" y="5423418"/>
                <a:ext cx="5588000" cy="1408912"/>
              </a:xfrm>
              <a:prstGeom prst="rect">
                <a:avLst/>
              </a:prstGeom>
              <a:blipFill>
                <a:blip r:embed="rId3"/>
                <a:stretch>
                  <a:fillRect l="-2181" b="-116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Agrupar 133">
            <a:extLst>
              <a:ext uri="{FF2B5EF4-FFF2-40B4-BE49-F238E27FC236}">
                <a16:creationId xmlns:a16="http://schemas.microsoft.com/office/drawing/2014/main" id="{5E42943D-08FC-E643-B2F4-5A0B22F167F7}"/>
              </a:ext>
            </a:extLst>
          </p:cNvPr>
          <p:cNvGrpSpPr/>
          <p:nvPr/>
        </p:nvGrpSpPr>
        <p:grpSpPr>
          <a:xfrm>
            <a:off x="556722" y="1635585"/>
            <a:ext cx="4585688" cy="3664360"/>
            <a:chOff x="556722" y="1510460"/>
            <a:chExt cx="4585688" cy="366436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85095F74-315C-F431-7F57-884DC39E1F0D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D73FC97C-BE4C-BF07-194B-2FF05349B69C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F6A3978-F621-5789-EC56-E34E3756CA41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6F1FCF79-DFC1-8665-7D25-52E585D6E2E3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7CED40DB-99D5-3097-2250-FA06C52DF97B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16CEC768-60E2-DA12-D437-05E35FC9059B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C81D1744-4B9C-4468-026D-3F5FA30FC72B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6F0E1F5D-5A20-0D2A-12F8-4B1B3FAF76C0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3D9053E9-13A5-1665-214F-4D41F3ED03C7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5A7B3790-3000-7906-B3C1-EB9434D0D91B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F3216B6D-3A91-8EDF-9356-52F9E5B89DD1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E7947E8A-B371-B1BB-3C5B-67A773C5CE38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A0513D82-8003-C3D8-3047-7D63C15DF58C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F10675D6-34DC-932F-5788-60D71D5CB4EA}"/>
                </a:ext>
              </a:extLst>
            </p:cNvPr>
            <p:cNvCxnSpPr>
              <a:stCxn id="13" idx="6"/>
              <a:endCxn id="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4E9245AB-11C6-FCAC-C010-2F4959AEF392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46353EF8-B171-7E11-352A-733CDACBB0B5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951D4903-0A32-733A-7B4B-218B3BD83176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4698C533-9A20-9EC7-80F7-A0B523FA50D6}"/>
                </a:ext>
              </a:extLst>
            </p:cNvPr>
            <p:cNvCxnSpPr>
              <a:stCxn id="13" idx="6"/>
              <a:endCxn id="5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22C3FC39-D108-C211-F0AA-A0CF798D5480}"/>
                </a:ext>
              </a:extLst>
            </p:cNvPr>
            <p:cNvCxnSpPr>
              <a:stCxn id="13" idx="6"/>
              <a:endCxn id="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5DC09E02-C1EE-23DF-BEAC-39D68971AEC1}"/>
                </a:ext>
              </a:extLst>
            </p:cNvPr>
            <p:cNvCxnSpPr>
              <a:stCxn id="13" idx="6"/>
              <a:endCxn id="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AAC69882-1856-25C5-2ADA-8748548139A7}"/>
                </a:ext>
              </a:extLst>
            </p:cNvPr>
            <p:cNvCxnSpPr>
              <a:cxnSpLocks/>
              <a:stCxn id="43" idx="3"/>
              <a:endCxn id="11" idx="2"/>
            </p:cNvCxnSpPr>
            <p:nvPr/>
          </p:nvCxnSpPr>
          <p:spPr>
            <a:xfrm flipV="1">
              <a:off x="1187627" y="1935933"/>
              <a:ext cx="623303" cy="513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1B108EB4-BBB4-4AB8-C76C-CCD77AADCDC7}"/>
                </a:ext>
              </a:extLst>
            </p:cNvPr>
            <p:cNvCxnSpPr>
              <a:cxnSpLocks/>
              <a:stCxn id="79" idx="3"/>
              <a:endCxn id="12" idx="2"/>
            </p:cNvCxnSpPr>
            <p:nvPr/>
          </p:nvCxnSpPr>
          <p:spPr>
            <a:xfrm flipV="1">
              <a:off x="1192432" y="2705187"/>
              <a:ext cx="623210" cy="119728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9B3EEAFC-8712-399F-B901-83698C3890C0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aixaDeTexto 42">
                  <a:extLst>
                    <a:ext uri="{FF2B5EF4-FFF2-40B4-BE49-F238E27FC236}">
                      <a16:creationId xmlns:a16="http://schemas.microsoft.com/office/drawing/2014/main" id="{3A3F381F-831E-C666-E50E-BE9EE75E24B4}"/>
                    </a:ext>
                  </a:extLst>
                </p:cNvPr>
                <p:cNvSpPr txBox="1"/>
                <p:nvPr/>
              </p:nvSpPr>
              <p:spPr>
                <a:xfrm>
                  <a:off x="805088" y="2264615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3" name="CaixaDeTexto 42">
                  <a:extLst>
                    <a:ext uri="{FF2B5EF4-FFF2-40B4-BE49-F238E27FC236}">
                      <a16:creationId xmlns:a16="http://schemas.microsoft.com/office/drawing/2014/main" id="{3A3F381F-831E-C666-E50E-BE9EE75E24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088" y="2264615"/>
                  <a:ext cx="382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aixaDeTexto 43">
                  <a:extLst>
                    <a:ext uri="{FF2B5EF4-FFF2-40B4-BE49-F238E27FC236}">
                      <a16:creationId xmlns:a16="http://schemas.microsoft.com/office/drawing/2014/main" id="{8ABEA048-417A-0F58-65FB-91C8694F9FF1}"/>
                    </a:ext>
                  </a:extLst>
                </p:cNvPr>
                <p:cNvSpPr txBox="1"/>
                <p:nvPr/>
              </p:nvSpPr>
              <p:spPr>
                <a:xfrm>
                  <a:off x="817337" y="2999347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4" name="CaixaDeTexto 43">
                  <a:extLst>
                    <a:ext uri="{FF2B5EF4-FFF2-40B4-BE49-F238E27FC236}">
                      <a16:creationId xmlns:a16="http://schemas.microsoft.com/office/drawing/2014/main" id="{8ABEA048-417A-0F58-65FB-91C8694F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337" y="2999347"/>
                  <a:ext cx="3702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582398EA-8E9B-1848-E669-43F34323A536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E0865D99-28B7-E479-2427-F165F50E92AA}"/>
                </a:ext>
              </a:extLst>
            </p:cNvPr>
            <p:cNvCxnSpPr>
              <a:stCxn id="67" idx="6"/>
              <a:endCxn id="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0A3E6836-5884-1D28-038B-8A43B454C256}"/>
                </a:ext>
              </a:extLst>
            </p:cNvPr>
            <p:cNvCxnSpPr>
              <a:stCxn id="67" idx="6"/>
              <a:endCxn id="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>
              <a:extLst>
                <a:ext uri="{FF2B5EF4-FFF2-40B4-BE49-F238E27FC236}">
                  <a16:creationId xmlns:a16="http://schemas.microsoft.com/office/drawing/2014/main" id="{E0076163-3F92-F023-7D92-AA88C10116B4}"/>
                </a:ext>
              </a:extLst>
            </p:cNvPr>
            <p:cNvCxnSpPr>
              <a:stCxn id="67" idx="6"/>
              <a:endCxn id="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33DF7D90-A4AC-8F9B-013B-41EED7A2972C}"/>
                </a:ext>
              </a:extLst>
            </p:cNvPr>
            <p:cNvCxnSpPr>
              <a:stCxn id="67" idx="6"/>
              <a:endCxn id="5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CaixaDeTexto 78">
                  <a:extLst>
                    <a:ext uri="{FF2B5EF4-FFF2-40B4-BE49-F238E27FC236}">
                      <a16:creationId xmlns:a16="http://schemas.microsoft.com/office/drawing/2014/main" id="{FF7EC4EE-F94D-3C38-3BAA-4D5A7E6270BD}"/>
                    </a:ext>
                  </a:extLst>
                </p:cNvPr>
                <p:cNvSpPr txBox="1"/>
                <p:nvPr/>
              </p:nvSpPr>
              <p:spPr>
                <a:xfrm>
                  <a:off x="809892" y="3717804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9" name="CaixaDeTexto 78">
                  <a:extLst>
                    <a:ext uri="{FF2B5EF4-FFF2-40B4-BE49-F238E27FC236}">
                      <a16:creationId xmlns:a16="http://schemas.microsoft.com/office/drawing/2014/main" id="{FF7EC4EE-F94D-3C38-3BAA-4D5A7E627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717804"/>
                  <a:ext cx="382540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Conector de Seta Reta 84">
              <a:extLst>
                <a:ext uri="{FF2B5EF4-FFF2-40B4-BE49-F238E27FC236}">
                  <a16:creationId xmlns:a16="http://schemas.microsoft.com/office/drawing/2014/main" id="{B812FA53-4299-ACDB-0BBB-9F90070DB810}"/>
                </a:ext>
              </a:extLst>
            </p:cNvPr>
            <p:cNvCxnSpPr>
              <a:stCxn id="44" idx="3"/>
              <a:endCxn id="11" idx="2"/>
            </p:cNvCxnSpPr>
            <p:nvPr/>
          </p:nvCxnSpPr>
          <p:spPr>
            <a:xfrm flipV="1">
              <a:off x="1187627" y="1935933"/>
              <a:ext cx="623303" cy="1248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C0AB8FC8-9072-38FE-7A72-DAA5785B0370}"/>
                </a:ext>
              </a:extLst>
            </p:cNvPr>
            <p:cNvCxnSpPr>
              <a:stCxn id="44" idx="3"/>
              <a:endCxn id="12" idx="2"/>
            </p:cNvCxnSpPr>
            <p:nvPr/>
          </p:nvCxnSpPr>
          <p:spPr>
            <a:xfrm flipV="1">
              <a:off x="1187627" y="2705187"/>
              <a:ext cx="628015" cy="4788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625ACCD3-0B2F-E77A-336B-A71099B9E2B7}"/>
                </a:ext>
              </a:extLst>
            </p:cNvPr>
            <p:cNvCxnSpPr>
              <a:stCxn id="79" idx="3"/>
              <a:endCxn id="13" idx="2"/>
            </p:cNvCxnSpPr>
            <p:nvPr/>
          </p:nvCxnSpPr>
          <p:spPr>
            <a:xfrm flipV="1">
              <a:off x="1192432" y="3482281"/>
              <a:ext cx="618498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9FF47868-B74F-C17E-334A-C4EC72B53566}"/>
                </a:ext>
              </a:extLst>
            </p:cNvPr>
            <p:cNvCxnSpPr>
              <a:cxnSpLocks/>
              <a:stCxn id="79" idx="3"/>
              <a:endCxn id="11" idx="2"/>
            </p:cNvCxnSpPr>
            <p:nvPr/>
          </p:nvCxnSpPr>
          <p:spPr>
            <a:xfrm flipV="1">
              <a:off x="1192432" y="1935933"/>
              <a:ext cx="618498" cy="1966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ABC6E355-188C-148F-B378-91A382568072}"/>
                </a:ext>
              </a:extLst>
            </p:cNvPr>
            <p:cNvCxnSpPr>
              <a:stCxn id="44" idx="3"/>
              <a:endCxn id="13" idx="2"/>
            </p:cNvCxnSpPr>
            <p:nvPr/>
          </p:nvCxnSpPr>
          <p:spPr>
            <a:xfrm>
              <a:off x="1187627" y="3184013"/>
              <a:ext cx="623303" cy="298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CA1985FB-66A9-8213-BB84-89421CB1A074}"/>
                </a:ext>
              </a:extLst>
            </p:cNvPr>
            <p:cNvCxnSpPr>
              <a:stCxn id="44" idx="3"/>
              <a:endCxn id="67" idx="2"/>
            </p:cNvCxnSpPr>
            <p:nvPr/>
          </p:nvCxnSpPr>
          <p:spPr>
            <a:xfrm>
              <a:off x="1187627" y="3184013"/>
              <a:ext cx="630371" cy="1075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de Seta Reta 96">
              <a:extLst>
                <a:ext uri="{FF2B5EF4-FFF2-40B4-BE49-F238E27FC236}">
                  <a16:creationId xmlns:a16="http://schemas.microsoft.com/office/drawing/2014/main" id="{1C787881-7401-6F86-6179-35383BB35CEF}"/>
                </a:ext>
              </a:extLst>
            </p:cNvPr>
            <p:cNvCxnSpPr>
              <a:stCxn id="43" idx="3"/>
              <a:endCxn id="12" idx="2"/>
            </p:cNvCxnSpPr>
            <p:nvPr/>
          </p:nvCxnSpPr>
          <p:spPr>
            <a:xfrm>
              <a:off x="1187627" y="2449281"/>
              <a:ext cx="628015" cy="2559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52A03BB3-C3F5-EF46-F07F-EA2442CD8F29}"/>
                </a:ext>
              </a:extLst>
            </p:cNvPr>
            <p:cNvCxnSpPr>
              <a:stCxn id="43" idx="3"/>
              <a:endCxn id="13" idx="2"/>
            </p:cNvCxnSpPr>
            <p:nvPr/>
          </p:nvCxnSpPr>
          <p:spPr>
            <a:xfrm>
              <a:off x="1187627" y="2449281"/>
              <a:ext cx="623303" cy="1033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935392AD-FD61-F754-B278-CD9F76D06A6A}"/>
                </a:ext>
              </a:extLst>
            </p:cNvPr>
            <p:cNvCxnSpPr>
              <a:stCxn id="43" idx="3"/>
              <a:endCxn id="67" idx="2"/>
            </p:cNvCxnSpPr>
            <p:nvPr/>
          </p:nvCxnSpPr>
          <p:spPr>
            <a:xfrm>
              <a:off x="1187627" y="2449281"/>
              <a:ext cx="630371" cy="1810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94BD75EB-0BEF-5E37-08D6-0859AA70ABF7}"/>
                </a:ext>
              </a:extLst>
            </p:cNvPr>
            <p:cNvCxnSpPr>
              <a:stCxn id="79" idx="3"/>
              <a:endCxn id="67" idx="2"/>
            </p:cNvCxnSpPr>
            <p:nvPr/>
          </p:nvCxnSpPr>
          <p:spPr>
            <a:xfrm>
              <a:off x="1192432" y="3902470"/>
              <a:ext cx="625566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013C1AFF-CA50-D286-9D11-CD1F3E3D2099}"/>
                </a:ext>
              </a:extLst>
            </p:cNvPr>
            <p:cNvCxnSpPr>
              <a:endCxn id="9" idx="2"/>
            </p:cNvCxnSpPr>
            <p:nvPr/>
          </p:nvCxnSpPr>
          <p:spPr>
            <a:xfrm>
              <a:off x="3582759" y="2108653"/>
              <a:ext cx="427537" cy="10765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AAAB265B-CB40-C881-B08B-3D99082FA878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>
              <a:extLst>
                <a:ext uri="{FF2B5EF4-FFF2-40B4-BE49-F238E27FC236}">
                  <a16:creationId xmlns:a16="http://schemas.microsoft.com/office/drawing/2014/main" id="{A92945D7-5298-6A06-E85B-60C3AA251D71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2D5372E4-7245-E2F4-8080-743B5453C55A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aixaDeTexto 111">
                  <a:extLst>
                    <a:ext uri="{FF2B5EF4-FFF2-40B4-BE49-F238E27FC236}">
                      <a16:creationId xmlns:a16="http://schemas.microsoft.com/office/drawing/2014/main" id="{C29531EF-B146-E3BF-EC53-AC6AD4756901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2" name="CaixaDeTexto 111">
                  <a:extLst>
                    <a:ext uri="{FF2B5EF4-FFF2-40B4-BE49-F238E27FC236}">
                      <a16:creationId xmlns:a16="http://schemas.microsoft.com/office/drawing/2014/main" id="{C29531EF-B146-E3BF-EC53-AC6AD4756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18841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2E1F0452-4467-F653-F248-644EA7A8793D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59511F9A-652D-26FF-A0BA-107078AF4A56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39C86366-1CE9-C3DB-BB34-B21F65DD51D3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117" name="CaixaDeTexto 116">
              <a:extLst>
                <a:ext uri="{FF2B5EF4-FFF2-40B4-BE49-F238E27FC236}">
                  <a16:creationId xmlns:a16="http://schemas.microsoft.com/office/drawing/2014/main" id="{914A01AB-1431-A3CF-BDE2-D743660083B9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CaixaDeTexto 117">
                  <a:extLst>
                    <a:ext uri="{FF2B5EF4-FFF2-40B4-BE49-F238E27FC236}">
                      <a16:creationId xmlns:a16="http://schemas.microsoft.com/office/drawing/2014/main" id="{6FE6A635-307F-B1FF-25FA-1B3D48B82AE6}"/>
                    </a:ext>
                  </a:extLst>
                </p:cNvPr>
                <p:cNvSpPr txBox="1"/>
                <p:nvPr/>
              </p:nvSpPr>
              <p:spPr>
                <a:xfrm flipH="1">
                  <a:off x="690526" y="3438838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8" name="CaixaDeTexto 117">
                  <a:extLst>
                    <a:ext uri="{FF2B5EF4-FFF2-40B4-BE49-F238E27FC236}">
                      <a16:creationId xmlns:a16="http://schemas.microsoft.com/office/drawing/2014/main" id="{6FE6A635-307F-B1FF-25FA-1B3D48B82A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0526" y="3438838"/>
                  <a:ext cx="653654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C7F0ADE4-00C4-1E85-DFFF-A0A7789164E1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4A8CAABF-B766-3B2E-F01D-CEFFD33A4C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BE8D158D-B8E1-4233-F2E6-FC93D555FA8F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6E982CC9-D45B-88F0-EB6F-617599484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id="{FA36AA97-EC02-5890-8C74-7592A465DC5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de Seta Reta 129">
              <a:extLst>
                <a:ext uri="{FF2B5EF4-FFF2-40B4-BE49-F238E27FC236}">
                  <a16:creationId xmlns:a16="http://schemas.microsoft.com/office/drawing/2014/main" id="{C306D4FF-2731-F125-EF31-DB9379A647FF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de Seta Reta 130">
              <a:extLst>
                <a:ext uri="{FF2B5EF4-FFF2-40B4-BE49-F238E27FC236}">
                  <a16:creationId xmlns:a16="http://schemas.microsoft.com/office/drawing/2014/main" id="{AA443F41-1297-EC72-0220-48C3AB87E1E0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id="{7A0F738C-3A93-D3A7-AD3E-7DB94E42A61B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de Seta Reta 132">
              <a:extLst>
                <a:ext uri="{FF2B5EF4-FFF2-40B4-BE49-F238E27FC236}">
                  <a16:creationId xmlns:a16="http://schemas.microsoft.com/office/drawing/2014/main" id="{8A824C19-D6E2-63EC-D5E2-BCC9B43CA85D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9690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Aproximação universal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2035" y="1825624"/>
            <a:ext cx="6869919" cy="5032376"/>
          </a:xfrm>
        </p:spPr>
        <p:txBody>
          <a:bodyPr>
            <a:normAutofit/>
          </a:bodyPr>
          <a:lstStyle/>
          <a:p>
            <a:r>
              <a:rPr lang="pt-BR" dirty="0"/>
              <a:t>Com ativações não lineares  (</a:t>
            </a:r>
            <a:r>
              <a:rPr lang="pt-BR" dirty="0" err="1"/>
              <a:t>sigmóide</a:t>
            </a:r>
            <a:r>
              <a:rPr lang="pt-BR" dirty="0"/>
              <a:t>, </a:t>
            </a:r>
            <a:r>
              <a:rPr lang="pt-BR" i="1" dirty="0" err="1"/>
              <a:t>relu</a:t>
            </a:r>
            <a:r>
              <a:rPr lang="pt-BR" dirty="0"/>
              <a:t>, etc.) e uma camada oculta, podemos aproximar qualquer tipo de função contínua, incluindo o hiperplano, bastando encontrar o número de neurônios necessários.</a:t>
            </a:r>
          </a:p>
          <a:p>
            <a:r>
              <a:rPr lang="pt-BR" dirty="0"/>
              <a:t>Com duas camadas ocultas, podemos aproximar até funções com descontinuidades.</a:t>
            </a:r>
          </a:p>
          <a:p>
            <a:r>
              <a:rPr lang="pt-BR" dirty="0"/>
              <a:t>Como encontramos o número ideal de camadas e neurônios?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AE905B5-22A1-FF46-53EB-F98D96E5E202}"/>
              </a:ext>
            </a:extLst>
          </p:cNvPr>
          <p:cNvGrpSpPr/>
          <p:nvPr/>
        </p:nvGrpSpPr>
        <p:grpSpPr>
          <a:xfrm>
            <a:off x="314425" y="2220260"/>
            <a:ext cx="4585688" cy="3664360"/>
            <a:chOff x="556722" y="1510460"/>
            <a:chExt cx="4585688" cy="366436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FC9A4BD-4FB9-C351-3A62-9E00053C4A37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D4F13D1-FCE4-1680-A78A-29D7A8FDEAD9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37F9BE15-F50A-0BC1-EEC9-7B570F265ADB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3998C510-F3DC-D742-26A5-F9EF016A9FA0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AE608F57-424B-BCE4-6ECE-39F1F42195E4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EC979386-FA68-441E-1009-960E0DF05E43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C0881268-F107-78C7-BD8A-CF8B62E4E8D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E9F75BF4-38E4-8B36-433D-86821F8F97FC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85BFE2B-FB86-C069-5AE1-A3314B760B3D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883A4E64-B831-40EA-FDE4-7A3730A3C8F4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ED344598-7342-B1AC-11F2-5C7903BE06E8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A759285B-47DD-BDE1-673F-9DA54A03287D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04CD9A18-4309-FF64-4BC7-B667B9DB7606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00DBBEAA-EEE2-68A7-356F-3072C18FFEA6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65AE64D6-BE01-69CF-CD6F-622C2680E173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B12A8F6F-8ABD-0FB7-E396-C62A0C551AF4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EF1969A3-019A-4F7C-041D-629F28C4C8E4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A43CD54F-F46C-A751-F52C-E3D7EA7413E1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8DAE765E-87C5-5F73-A4CF-EF9184C5979E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7554EFF0-1FD8-C54C-7189-33F5C60A8E0F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2AF946BB-4D71-0BFB-5FA4-D62C97BEA4BA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187627" y="1935933"/>
              <a:ext cx="623303" cy="513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6DBECDA3-71F4-2599-6B45-817DF3562FEC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192432" y="2705187"/>
              <a:ext cx="623210" cy="119728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D0E76DC-4BD5-CD11-9EF5-0CAAD46BEE1D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A7D9D437-ED68-958B-E362-3C90713416CE}"/>
                    </a:ext>
                  </a:extLst>
                </p:cNvPr>
                <p:cNvSpPr txBox="1"/>
                <p:nvPr/>
              </p:nvSpPr>
              <p:spPr>
                <a:xfrm>
                  <a:off x="805088" y="2264615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A7D9D437-ED68-958B-E362-3C90713416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088" y="2264615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D2FEFF05-5A9F-81CD-D9BA-F923996A4DAB}"/>
                    </a:ext>
                  </a:extLst>
                </p:cNvPr>
                <p:cNvSpPr txBox="1"/>
                <p:nvPr/>
              </p:nvSpPr>
              <p:spPr>
                <a:xfrm>
                  <a:off x="817337" y="2999347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D2FEFF05-5A9F-81CD-D9BA-F923996A4D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337" y="2999347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157F2C8-2D6F-6053-6C70-48F2D6C5BA66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56980257-A7E6-86E1-316F-16959E8E342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B4D7165D-BD41-E0BC-A2D2-C78535EAFFFC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3BFAFAFB-9A08-156B-D88E-1500EDB5342B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B103FEE2-4FC5-AAAF-AF09-5A56C67A9438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92423D69-2183-2EF1-1C37-BB1480E6AF1B}"/>
                    </a:ext>
                  </a:extLst>
                </p:cNvPr>
                <p:cNvSpPr txBox="1"/>
                <p:nvPr/>
              </p:nvSpPr>
              <p:spPr>
                <a:xfrm>
                  <a:off x="809892" y="3717804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92423D69-2183-2EF1-1C37-BB1480E6AF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717804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CD2910CD-BD41-3309-7954-ACC9B01EEC37}"/>
                </a:ext>
              </a:extLst>
            </p:cNvPr>
            <p:cNvCxnSpPr>
              <a:stCxn id="29" idx="3"/>
              <a:endCxn id="10" idx="2"/>
            </p:cNvCxnSpPr>
            <p:nvPr/>
          </p:nvCxnSpPr>
          <p:spPr>
            <a:xfrm flipV="1">
              <a:off x="1187627" y="1935933"/>
              <a:ext cx="623303" cy="1248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36E81539-B625-6C94-64F9-B818A6FF0CC8}"/>
                </a:ext>
              </a:extLst>
            </p:cNvPr>
            <p:cNvCxnSpPr>
              <a:stCxn id="29" idx="3"/>
              <a:endCxn id="11" idx="2"/>
            </p:cNvCxnSpPr>
            <p:nvPr/>
          </p:nvCxnSpPr>
          <p:spPr>
            <a:xfrm flipV="1">
              <a:off x="1187627" y="2705187"/>
              <a:ext cx="628015" cy="4788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B67279DD-9699-6F0E-6729-05BCB4E1C209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192432" y="3482281"/>
              <a:ext cx="618498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EB389A0E-8460-FC8C-CE1D-DD547604661C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192432" y="1935933"/>
              <a:ext cx="618498" cy="1966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98238901-65C3-6611-95A9-D8797D6385FC}"/>
                </a:ext>
              </a:extLst>
            </p:cNvPr>
            <p:cNvCxnSpPr>
              <a:stCxn id="29" idx="3"/>
              <a:endCxn id="12" idx="2"/>
            </p:cNvCxnSpPr>
            <p:nvPr/>
          </p:nvCxnSpPr>
          <p:spPr>
            <a:xfrm>
              <a:off x="1187627" y="3184013"/>
              <a:ext cx="623303" cy="298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E674534E-5402-74BA-5B3F-C1E84FA17F64}"/>
                </a:ext>
              </a:extLst>
            </p:cNvPr>
            <p:cNvCxnSpPr>
              <a:stCxn id="29" idx="3"/>
              <a:endCxn id="30" idx="2"/>
            </p:cNvCxnSpPr>
            <p:nvPr/>
          </p:nvCxnSpPr>
          <p:spPr>
            <a:xfrm>
              <a:off x="1187627" y="3184013"/>
              <a:ext cx="630371" cy="1075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90DE228B-9605-E008-54BF-90F2F3F66DBD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187627" y="2449281"/>
              <a:ext cx="628015" cy="2559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F4D646D2-1C84-922B-8955-4A8F4DBFC42B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187627" y="2449281"/>
              <a:ext cx="623303" cy="1033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CE98047F-2355-C9FD-8613-C5EBDD29B117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187627" y="2449281"/>
              <a:ext cx="630371" cy="1810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703B9A62-C2E5-F20B-4A17-766CB51155A7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192432" y="3902470"/>
              <a:ext cx="625566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050C228B-4EE0-C4C7-D984-3137245AE239}"/>
                </a:ext>
              </a:extLst>
            </p:cNvPr>
            <p:cNvCxnSpPr>
              <a:endCxn id="9" idx="2"/>
            </p:cNvCxnSpPr>
            <p:nvPr/>
          </p:nvCxnSpPr>
          <p:spPr>
            <a:xfrm>
              <a:off x="3582759" y="2108653"/>
              <a:ext cx="427537" cy="10765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876F8DC2-BF4F-1814-80C5-F824FE8DA71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08EBA82E-4F73-5EEA-82F6-D683AE5C3651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6328E67B-AC19-A444-7363-0B78526EE08A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9AD267E7-913D-02CE-C0E3-35F67C3F5A63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8ECEE1C3-70B1-9925-7F99-728C7C053066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9DA9FA0A-FA81-7B97-6D6C-8A94A533E3C6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BAE53E13-E664-07CB-4927-BA130302BF8F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0791B0C7-5625-A24C-0BA4-522C02554DB7}"/>
                    </a:ext>
                  </a:extLst>
                </p:cNvPr>
                <p:cNvSpPr txBox="1"/>
                <p:nvPr/>
              </p:nvSpPr>
              <p:spPr>
                <a:xfrm flipH="1">
                  <a:off x="690526" y="3438838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0791B0C7-5625-A24C-0BA4-522C02554D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0526" y="3438838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A209BF67-F3C6-BB7D-EEAE-D8D4C0726061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8912612A-8B7A-9726-8E21-ED6DCBD64A0C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901B54B4-B57C-6052-3B93-01D12A18CF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326A151C-424B-A76C-6B30-A8402800043D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75121817-C672-88E1-8026-F6270C44B4DB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2281DD2E-7837-4601-573A-1262E39711D0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75492195-B710-19B5-1BA3-2CCAB1973C4A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A729EDA4-1825-9EC7-2D1B-24477F1CFFC9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90517C2B-44D4-5841-60B6-D3BCCB4BAA83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801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29257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vimos através de um exemplo simples como usar a biblioteca </a:t>
            </a:r>
            <a:r>
              <a:rPr lang="pt-BR" dirty="0" err="1"/>
              <a:t>TensorFlow</a:t>
            </a:r>
            <a:r>
              <a:rPr lang="pt-BR" dirty="0"/>
              <a:t> para criar uma rede neural e resolver um problema de regressão, ou seja, ajuste de curva.</a:t>
            </a:r>
          </a:p>
          <a:p>
            <a:r>
              <a:rPr lang="pt-BR" dirty="0"/>
              <a:t>O objetivo era ter um contato inicial com a biblioteca e seus princípios básicos de funcionamento.</a:t>
            </a:r>
          </a:p>
          <a:p>
            <a:r>
              <a:rPr lang="pt-BR" dirty="0"/>
              <a:t>Nesse tópico, vamos estender o que vimos anteriormente para um problema mais prático de regressão usando uma base de dados do mundo real. 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hiperparamétrica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007" y="1825624"/>
            <a:ext cx="7218948" cy="5032376"/>
          </a:xfrm>
        </p:spPr>
        <p:txBody>
          <a:bodyPr>
            <a:normAutofit lnSpcReduction="10000"/>
          </a:bodyPr>
          <a:lstStyle/>
          <a:p>
            <a:r>
              <a:rPr lang="pt-BR" i="0" dirty="0">
                <a:effectLst/>
              </a:rPr>
              <a:t>É o processo de encontrar os melhores conjuntos de hiperparâmetros para um modelo de ML.</a:t>
            </a:r>
            <a:endParaRPr lang="pt-BR" dirty="0"/>
          </a:p>
          <a:p>
            <a:r>
              <a:rPr lang="pt-BR" dirty="0"/>
              <a:t>H</a:t>
            </a:r>
            <a:r>
              <a:rPr lang="pt-BR" i="0" dirty="0">
                <a:effectLst/>
              </a:rPr>
              <a:t>iperparâmetros são parâmetros que não são aprendidos durante o treinamento do modelo, mas que afetam seu desempenho e comportamento. </a:t>
            </a:r>
          </a:p>
          <a:p>
            <a:r>
              <a:rPr lang="pt-BR" i="0" dirty="0">
                <a:effectLst/>
              </a:rPr>
              <a:t>Exemplos de hiperparâmetros incluem taxa de aprendizagem, número de camadas e neurônios, tamanho do </a:t>
            </a:r>
            <a:r>
              <a:rPr lang="pt-BR" i="1" dirty="0">
                <a:effectLst/>
              </a:rPr>
              <a:t>mini-batch</a:t>
            </a:r>
            <a:r>
              <a:rPr lang="pt-BR" i="0" dirty="0">
                <a:effectLst/>
              </a:rPr>
              <a:t>, otimizador, e muitos outros.</a:t>
            </a:r>
          </a:p>
          <a:p>
            <a:r>
              <a:rPr lang="pt-BR" i="0" dirty="0">
                <a:effectLst/>
              </a:rPr>
              <a:t>Algumas bibliotecas populares são: </a:t>
            </a:r>
            <a:r>
              <a:rPr lang="pt-BR" dirty="0" err="1"/>
              <a:t>K</a:t>
            </a:r>
            <a:r>
              <a:rPr lang="pt-BR" i="0" dirty="0" err="1">
                <a:effectLst/>
              </a:rPr>
              <a:t>eras</a:t>
            </a:r>
            <a:r>
              <a:rPr lang="pt-BR" dirty="0" err="1"/>
              <a:t>T</a:t>
            </a:r>
            <a:r>
              <a:rPr lang="pt-BR" i="0" dirty="0" err="1">
                <a:effectLst/>
              </a:rPr>
              <a:t>uner</a:t>
            </a:r>
            <a:r>
              <a:rPr lang="pt-BR" i="0" dirty="0">
                <a:effectLst/>
              </a:rPr>
              <a:t>, </a:t>
            </a:r>
            <a:r>
              <a:rPr lang="pt-BR" i="0" dirty="0" err="1">
                <a:effectLst/>
              </a:rPr>
              <a:t>Optuna</a:t>
            </a:r>
            <a:r>
              <a:rPr lang="pt-BR" i="0" dirty="0">
                <a:effectLst/>
              </a:rPr>
              <a:t>, </a:t>
            </a:r>
            <a:r>
              <a:rPr lang="pt-BR" i="0" dirty="0" err="1">
                <a:effectLst/>
              </a:rPr>
              <a:t>Scikit-learn</a:t>
            </a:r>
            <a:r>
              <a:rPr lang="pt-BR" i="0" dirty="0">
                <a:effectLst/>
              </a:rPr>
              <a:t>, </a:t>
            </a:r>
            <a:r>
              <a:rPr lang="pt-BR" i="0" dirty="0" err="1">
                <a:effectLst/>
              </a:rPr>
              <a:t>Hyperopt</a:t>
            </a:r>
            <a:r>
              <a:rPr lang="pt-BR" i="0" dirty="0">
                <a:effectLst/>
              </a:rPr>
              <a:t>, etc.</a:t>
            </a:r>
            <a:endParaRPr lang="pt-BR" dirty="0"/>
          </a:p>
        </p:txBody>
      </p:sp>
      <p:pic>
        <p:nvPicPr>
          <p:cNvPr id="1026" name="Picture 2" descr="Hyperparameters Optimization. An introduction on how to fine-tune… | by  Pier Paolo Ippolito | Towards Data Science">
            <a:extLst>
              <a:ext uri="{FF2B5EF4-FFF2-40B4-BE49-F238E27FC236}">
                <a16:creationId xmlns:a16="http://schemas.microsoft.com/office/drawing/2014/main" id="{148F78B6-B072-E6B5-B54D-E0FAF531B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/>
          <a:stretch/>
        </p:blipFill>
        <p:spPr bwMode="auto">
          <a:xfrm>
            <a:off x="170045" y="2785469"/>
            <a:ext cx="4484179" cy="242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606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pt-BR" dirty="0">
                <a:hlinkClick r:id="rId3"/>
              </a:rPr>
              <a:t>Regressão de preços de residências usando redes neurais densas (</a:t>
            </a:r>
            <a:r>
              <a:rPr lang="pt-BR" dirty="0" err="1">
                <a:hlinkClick r:id="rId3"/>
              </a:rPr>
              <a:t>DNNs</a:t>
            </a:r>
            <a:r>
              <a:rPr lang="pt-BR" dirty="0">
                <a:hlinkClick r:id="rId3"/>
              </a:rPr>
              <a:t>)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Regressão com </a:t>
            </a:r>
            <a:r>
              <a:rPr lang="pt-BR" b="1" i="1" dirty="0" err="1"/>
              <a:t>DNNs</a:t>
            </a:r>
            <a:r>
              <a:rPr lang="pt-BR" b="1" i="1" dirty="0"/>
              <a:t> (</a:t>
            </a:r>
            <a:r>
              <a:rPr lang="pt-BR" b="1" i="1"/>
              <a:t>Parte II)</a:t>
            </a:r>
            <a:r>
              <a:rPr lang="pt-BR"/>
              <a:t>”.</a:t>
            </a:r>
            <a:endParaRPr lang="pt-BR" dirty="0"/>
          </a:p>
          <a:p>
            <a:r>
              <a:rPr lang="pt-BR" dirty="0"/>
              <a:t>Exercício: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90364-C18F-F27A-6155-7ABFE8CD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aprendizado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1EE830-0630-728D-B698-469CA176A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395" y="1825624"/>
            <a:ext cx="5462823" cy="5032375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Antes de entrarmos na regressão propriamente dita, vamos entender um pouco sobre as formas como os algoritmos de ML aprendem e as arquiteturas que podemos encontrar.</a:t>
            </a:r>
          </a:p>
          <a:p>
            <a:r>
              <a:rPr lang="pt-BR" dirty="0"/>
              <a:t>Podemos agrupar os algoritmos de ML através da forma como eles aprendem: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supervisionado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não-supervisionado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por reforço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Existem outros, mas esses são os três mais conhecidos.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1026" name="Picture 2" descr="The main types of machine learning. Main approaches include... | Download  Scientific Diagram">
            <a:extLst>
              <a:ext uri="{FF2B5EF4-FFF2-40B4-BE49-F238E27FC236}">
                <a16:creationId xmlns:a16="http://schemas.microsoft.com/office/drawing/2014/main" id="{D93BA5FB-6A61-E803-3249-519501A5E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" t="2002" r="2829" b="3093"/>
          <a:stretch/>
        </p:blipFill>
        <p:spPr bwMode="auto">
          <a:xfrm>
            <a:off x="66675" y="2114550"/>
            <a:ext cx="6444482" cy="34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69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CAD4A-7B75-857C-88D5-4B36BA2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2A852-1CD7-D2D4-57D3-C0698F6C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451" y="1825624"/>
            <a:ext cx="6172200" cy="5032375"/>
          </a:xfrm>
        </p:spPr>
        <p:txBody>
          <a:bodyPr/>
          <a:lstStyle/>
          <a:p>
            <a:r>
              <a:rPr lang="pt-BR" b="0" i="0" dirty="0">
                <a:effectLst/>
              </a:rPr>
              <a:t>O modelo é treinado usando um conjunto de dados que contém exemplos de entrada (também conhecidos como </a:t>
            </a:r>
            <a:r>
              <a:rPr lang="pt-BR" b="1" i="1" dirty="0">
                <a:effectLst/>
              </a:rPr>
              <a:t>atributos</a:t>
            </a:r>
            <a:r>
              <a:rPr lang="pt-BR" b="0" i="0" dirty="0">
                <a:effectLst/>
              </a:rPr>
              <a:t>) junto com as saídas correspondentes (</a:t>
            </a:r>
            <a:r>
              <a:rPr lang="pt-BR" b="1" i="1" dirty="0">
                <a:effectLst/>
              </a:rPr>
              <a:t>rótulos</a:t>
            </a:r>
            <a:r>
              <a:rPr lang="pt-BR" b="0" i="0" dirty="0">
                <a:effectLst/>
              </a:rPr>
              <a:t> ou respostas corretas).</a:t>
            </a:r>
          </a:p>
          <a:p>
            <a:r>
              <a:rPr lang="pt-BR" b="0" i="0" dirty="0">
                <a:effectLst/>
              </a:rPr>
              <a:t>O objetivo é que o modelo aprenda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mapear as entradas para as saídas corretas</a:t>
            </a:r>
            <a:r>
              <a:rPr lang="pt-BR" b="0" i="0" dirty="0">
                <a:effectLst/>
              </a:rPr>
              <a:t>, de modo que ele possa fazer predições precisas em novos dados para os quais as saídas corretas não são conhecidas (i.e., generalização).</a:t>
            </a:r>
            <a:endParaRPr lang="pt-BR" dirty="0"/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006D1E8C-C701-BC88-3786-58E98AC02E62}"/>
              </a:ext>
            </a:extLst>
          </p:cNvPr>
          <p:cNvSpPr/>
          <p:nvPr/>
        </p:nvSpPr>
        <p:spPr>
          <a:xfrm>
            <a:off x="1474394" y="3320230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/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A29A7DF9-BFF6-9029-B15B-699B3332F43D}"/>
              </a:ext>
            </a:extLst>
          </p:cNvPr>
          <p:cNvCxnSpPr/>
          <p:nvPr/>
        </p:nvCxnSpPr>
        <p:spPr>
          <a:xfrm>
            <a:off x="764390" y="3509842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1B43F2D8-A6FF-5EEE-CE21-B67229A699ED}"/>
              </a:ext>
            </a:extLst>
          </p:cNvPr>
          <p:cNvCxnSpPr/>
          <p:nvPr/>
        </p:nvCxnSpPr>
        <p:spPr>
          <a:xfrm>
            <a:off x="764390" y="4064493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/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/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ACF5B421-47DE-E0DA-6133-42C2BABE4193}"/>
              </a:ext>
            </a:extLst>
          </p:cNvPr>
          <p:cNvCxnSpPr/>
          <p:nvPr/>
        </p:nvCxnSpPr>
        <p:spPr>
          <a:xfrm>
            <a:off x="3120314" y="3807318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91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CAD4A-7B75-857C-88D5-4B36BA2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2A852-1CD7-D2D4-57D3-C0698F6C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483" y="1825624"/>
            <a:ext cx="6498841" cy="5032375"/>
          </a:xfrm>
        </p:spPr>
        <p:txBody>
          <a:bodyPr>
            <a:normAutofit fontScale="92500"/>
          </a:bodyPr>
          <a:lstStyle/>
          <a:p>
            <a:r>
              <a:rPr lang="pt-BR" dirty="0"/>
              <a:t>O t</a:t>
            </a:r>
            <a:r>
              <a:rPr lang="pt-BR" b="0" i="0" dirty="0">
                <a:effectLst/>
              </a:rPr>
              <a:t>ermo </a:t>
            </a:r>
            <a:r>
              <a:rPr lang="pt-BR" b="1" i="1" dirty="0">
                <a:effectLst/>
              </a:rPr>
              <a:t>supervisionado</a:t>
            </a:r>
            <a:r>
              <a:rPr lang="pt-BR" b="0" i="0" dirty="0">
                <a:effectLst/>
              </a:rPr>
              <a:t> reflete o fato de que durante o treinamento, o modelo é </a:t>
            </a:r>
            <a:r>
              <a:rPr lang="pt-BR" b="1" i="1" dirty="0">
                <a:effectLst/>
              </a:rPr>
              <a:t>guiado</a:t>
            </a:r>
            <a:r>
              <a:rPr lang="pt-BR" b="0" i="0" dirty="0">
                <a:effectLst/>
              </a:rPr>
              <a:t> ou </a:t>
            </a:r>
            <a:r>
              <a:rPr lang="pt-BR" b="1" i="1" dirty="0">
                <a:effectLst/>
              </a:rPr>
              <a:t>supervisionado</a:t>
            </a:r>
            <a:r>
              <a:rPr lang="pt-BR" b="0" i="0" dirty="0">
                <a:effectLst/>
              </a:rPr>
              <a:t> pelos </a:t>
            </a:r>
            <a:r>
              <a:rPr lang="pt-BR" b="1" i="1" dirty="0">
                <a:effectLst/>
              </a:rPr>
              <a:t>rótulos</a:t>
            </a:r>
            <a:r>
              <a:rPr lang="pt-BR" b="0" i="0" dirty="0">
                <a:effectLst/>
              </a:rPr>
              <a:t> para </a:t>
            </a:r>
            <a:r>
              <a:rPr lang="pt-BR" b="1" i="1" dirty="0">
                <a:effectLst/>
              </a:rPr>
              <a:t>aprender a mapear as entradas para as saídas desejadas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Algoritmos de aprendizado supervisionado são frequentemente usados em tarefas como </a:t>
            </a:r>
            <a:r>
              <a:rPr lang="pt-BR" b="1" i="1" dirty="0">
                <a:effectLst/>
              </a:rPr>
              <a:t>classificação</a:t>
            </a:r>
            <a:r>
              <a:rPr lang="pt-BR" b="0" i="0" dirty="0">
                <a:effectLst/>
              </a:rPr>
              <a:t> (atribuir uma categoria ou classe a uma entrada) e </a:t>
            </a:r>
            <a:r>
              <a:rPr lang="pt-BR" b="1" i="1" dirty="0">
                <a:effectLst/>
              </a:rPr>
              <a:t>regressão</a:t>
            </a:r>
            <a:r>
              <a:rPr lang="pt-BR" b="0" i="0" dirty="0">
                <a:effectLst/>
              </a:rPr>
              <a:t> (predizer um valor numérico).</a:t>
            </a:r>
          </a:p>
          <a:p>
            <a:r>
              <a:rPr lang="pt-BR" dirty="0"/>
              <a:t>São algoritmos usados em </a:t>
            </a:r>
            <a:r>
              <a:rPr lang="pt-BR" b="0" i="0" dirty="0">
                <a:effectLst/>
              </a:rPr>
              <a:t>predição de preços de imóveis, </a:t>
            </a:r>
            <a:r>
              <a:rPr lang="pt-BR" dirty="0"/>
              <a:t>detecção de objetos, etc.</a:t>
            </a:r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006D1E8C-C701-BC88-3786-58E98AC02E62}"/>
              </a:ext>
            </a:extLst>
          </p:cNvPr>
          <p:cNvSpPr/>
          <p:nvPr/>
        </p:nvSpPr>
        <p:spPr>
          <a:xfrm>
            <a:off x="1271577" y="2439167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/>
              <p:nvPr/>
            </p:nvSpPr>
            <p:spPr>
              <a:xfrm>
                <a:off x="3549361" y="2547937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1" y="2547937"/>
                <a:ext cx="200092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A29A7DF9-BFF6-9029-B15B-699B3332F43D}"/>
              </a:ext>
            </a:extLst>
          </p:cNvPr>
          <p:cNvCxnSpPr/>
          <p:nvPr/>
        </p:nvCxnSpPr>
        <p:spPr>
          <a:xfrm>
            <a:off x="561573" y="2628779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1B43F2D8-A6FF-5EEE-CE21-B67229A699ED}"/>
              </a:ext>
            </a:extLst>
          </p:cNvPr>
          <p:cNvCxnSpPr/>
          <p:nvPr/>
        </p:nvCxnSpPr>
        <p:spPr>
          <a:xfrm>
            <a:off x="561573" y="3183430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/>
              <p:nvPr/>
            </p:nvSpPr>
            <p:spPr>
              <a:xfrm>
                <a:off x="91060" y="2259774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0" y="2259774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/>
              <p:nvPr/>
            </p:nvSpPr>
            <p:spPr>
              <a:xfrm>
                <a:off x="84327" y="2799788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7" y="2799788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ACF5B421-47DE-E0DA-6133-42C2BABE4193}"/>
              </a:ext>
            </a:extLst>
          </p:cNvPr>
          <p:cNvCxnSpPr/>
          <p:nvPr/>
        </p:nvCxnSpPr>
        <p:spPr>
          <a:xfrm>
            <a:off x="2917497" y="2926255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2357810-A345-D450-5B04-09FED9AFF36E}"/>
              </a:ext>
            </a:extLst>
          </p:cNvPr>
          <p:cNvSpPr txBox="1"/>
          <p:nvPr/>
        </p:nvSpPr>
        <p:spPr>
          <a:xfrm>
            <a:off x="91060" y="1771901"/>
            <a:ext cx="5459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R</a:t>
            </a:r>
            <a:r>
              <a:rPr lang="pt-BR" sz="2800" b="1" i="0" dirty="0">
                <a:effectLst/>
              </a:rPr>
              <a:t>egressão</a:t>
            </a:r>
            <a:endParaRPr lang="pt-BR" sz="2800" b="1" dirty="0"/>
          </a:p>
        </p:txBody>
      </p:sp>
      <p:cxnSp>
        <p:nvCxnSpPr>
          <p:cNvPr id="13" name="Elbow Connector 23">
            <a:extLst>
              <a:ext uri="{FF2B5EF4-FFF2-40B4-BE49-F238E27FC236}">
                <a16:creationId xmlns:a16="http://schemas.microsoft.com/office/drawing/2014/main" id="{BA09C3F1-1990-2A1C-5C58-235E5E923785}"/>
              </a:ext>
            </a:extLst>
          </p:cNvPr>
          <p:cNvCxnSpPr>
            <a:cxnSpLocks/>
            <a:stCxn id="10" idx="2"/>
            <a:endCxn id="14" idx="1"/>
          </p:cNvCxnSpPr>
          <p:nvPr/>
        </p:nvCxnSpPr>
        <p:spPr>
          <a:xfrm rot="16200000" flipH="1">
            <a:off x="443857" y="3364004"/>
            <a:ext cx="483276" cy="6475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4">
            <a:extLst>
              <a:ext uri="{FF2B5EF4-FFF2-40B4-BE49-F238E27FC236}">
                <a16:creationId xmlns:a16="http://schemas.microsoft.com/office/drawing/2014/main" id="{C12E43D7-071C-410E-AD9C-E9F3FDE7F0D9}"/>
              </a:ext>
            </a:extLst>
          </p:cNvPr>
          <p:cNvSpPr txBox="1"/>
          <p:nvPr/>
        </p:nvSpPr>
        <p:spPr>
          <a:xfrm>
            <a:off x="1009248" y="3575452"/>
            <a:ext cx="3586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>
                <a:solidFill>
                  <a:srgbClr val="00B050"/>
                </a:solidFill>
              </a:rPr>
              <a:t>Valores contínuos (conjunto dos números reais)</a:t>
            </a: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72F09958-BE4A-625A-482D-7C974CC5A2A6}"/>
              </a:ext>
            </a:extLst>
          </p:cNvPr>
          <p:cNvSpPr/>
          <p:nvPr/>
        </p:nvSpPr>
        <p:spPr>
          <a:xfrm>
            <a:off x="1271577" y="4945151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1260065D-E165-4463-9EA1-E594E7A2E58E}"/>
                  </a:ext>
                </a:extLst>
              </p:cNvPr>
              <p:cNvSpPr/>
              <p:nvPr/>
            </p:nvSpPr>
            <p:spPr>
              <a:xfrm>
                <a:off x="3549361" y="5053921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1260065D-E165-4463-9EA1-E594E7A2E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1" y="5053921"/>
                <a:ext cx="200092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9">
            <a:extLst>
              <a:ext uri="{FF2B5EF4-FFF2-40B4-BE49-F238E27FC236}">
                <a16:creationId xmlns:a16="http://schemas.microsoft.com/office/drawing/2014/main" id="{4702CE38-ED49-D9AC-CAD6-7A57F2D2C38D}"/>
              </a:ext>
            </a:extLst>
          </p:cNvPr>
          <p:cNvCxnSpPr/>
          <p:nvPr/>
        </p:nvCxnSpPr>
        <p:spPr>
          <a:xfrm>
            <a:off x="561573" y="5134763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0">
            <a:extLst>
              <a:ext uri="{FF2B5EF4-FFF2-40B4-BE49-F238E27FC236}">
                <a16:creationId xmlns:a16="http://schemas.microsoft.com/office/drawing/2014/main" id="{A44CF9F0-8831-E409-3847-28B31C0CAF07}"/>
              </a:ext>
            </a:extLst>
          </p:cNvPr>
          <p:cNvCxnSpPr/>
          <p:nvPr/>
        </p:nvCxnSpPr>
        <p:spPr>
          <a:xfrm>
            <a:off x="561573" y="5689414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D5C92FA8-B51E-62E0-BB97-D598C8AEA125}"/>
                  </a:ext>
                </a:extLst>
              </p:cNvPr>
              <p:cNvSpPr/>
              <p:nvPr/>
            </p:nvSpPr>
            <p:spPr>
              <a:xfrm>
                <a:off x="91060" y="4765758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D5C92FA8-B51E-62E0-BB97-D598C8AEA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0" y="4765758"/>
                <a:ext cx="54809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2">
                <a:extLst>
                  <a:ext uri="{FF2B5EF4-FFF2-40B4-BE49-F238E27FC236}">
                    <a16:creationId xmlns:a16="http://schemas.microsoft.com/office/drawing/2014/main" id="{8D1B37C5-45F5-C43A-C7E0-535BDE8547E8}"/>
                  </a:ext>
                </a:extLst>
              </p:cNvPr>
              <p:cNvSpPr/>
              <p:nvPr/>
            </p:nvSpPr>
            <p:spPr>
              <a:xfrm>
                <a:off x="84327" y="5305772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ctangle 22">
                <a:extLst>
                  <a:ext uri="{FF2B5EF4-FFF2-40B4-BE49-F238E27FC236}">
                    <a16:creationId xmlns:a16="http://schemas.microsoft.com/office/drawing/2014/main" id="{8D1B37C5-45F5-C43A-C7E0-535BDE854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7" y="5305772"/>
                <a:ext cx="554832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0">
            <a:extLst>
              <a:ext uri="{FF2B5EF4-FFF2-40B4-BE49-F238E27FC236}">
                <a16:creationId xmlns:a16="http://schemas.microsoft.com/office/drawing/2014/main" id="{A37FD952-FB05-57F6-9104-3D298FA87F37}"/>
              </a:ext>
            </a:extLst>
          </p:cNvPr>
          <p:cNvCxnSpPr/>
          <p:nvPr/>
        </p:nvCxnSpPr>
        <p:spPr>
          <a:xfrm>
            <a:off x="2917497" y="5432239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911260A-787E-EDAF-C75E-82BAE4D36A98}"/>
              </a:ext>
            </a:extLst>
          </p:cNvPr>
          <p:cNvSpPr txBox="1"/>
          <p:nvPr/>
        </p:nvSpPr>
        <p:spPr>
          <a:xfrm>
            <a:off x="84328" y="4277885"/>
            <a:ext cx="54659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Classificação</a:t>
            </a:r>
          </a:p>
        </p:txBody>
      </p:sp>
      <p:cxnSp>
        <p:nvCxnSpPr>
          <p:cNvPr id="25" name="Elbow Connector 23">
            <a:extLst>
              <a:ext uri="{FF2B5EF4-FFF2-40B4-BE49-F238E27FC236}">
                <a16:creationId xmlns:a16="http://schemas.microsoft.com/office/drawing/2014/main" id="{DDA4B29F-1C49-6BAD-F072-F56EAEA84BC3}"/>
              </a:ext>
            </a:extLst>
          </p:cNvPr>
          <p:cNvCxnSpPr>
            <a:cxnSpLocks/>
            <a:stCxn id="22" idx="2"/>
            <a:endCxn id="26" idx="1"/>
          </p:cNvCxnSpPr>
          <p:nvPr/>
        </p:nvCxnSpPr>
        <p:spPr>
          <a:xfrm rot="16200000" flipH="1">
            <a:off x="520801" y="5793044"/>
            <a:ext cx="329388" cy="6475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4">
            <a:extLst>
              <a:ext uri="{FF2B5EF4-FFF2-40B4-BE49-F238E27FC236}">
                <a16:creationId xmlns:a16="http://schemas.microsoft.com/office/drawing/2014/main" id="{739451D8-1CD1-852C-BAE6-D471C72082BC}"/>
              </a:ext>
            </a:extLst>
          </p:cNvPr>
          <p:cNvSpPr txBox="1"/>
          <p:nvPr/>
        </p:nvSpPr>
        <p:spPr>
          <a:xfrm>
            <a:off x="1009248" y="6081436"/>
            <a:ext cx="2994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>
                <a:solidFill>
                  <a:srgbClr val="00B050"/>
                </a:solidFill>
              </a:rPr>
              <a:t>Valores discretos (classes)</a:t>
            </a:r>
          </a:p>
        </p:txBody>
      </p:sp>
    </p:spTree>
    <p:extLst>
      <p:ext uri="{BB962C8B-B14F-4D97-AF65-F5344CB8AC3E}">
        <p14:creationId xmlns:p14="http://schemas.microsoft.com/office/powerpoint/2010/main" val="392857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8D4CD-2250-25ED-2BA1-165267C7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</a:t>
            </a:r>
            <a:r>
              <a:rPr lang="pt-BR" dirty="0">
                <a:effectLst/>
              </a:rPr>
              <a:t>lassificação e regressão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A3E947-6974-A797-D764-0D809A664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645" y="1825624"/>
            <a:ext cx="5734555" cy="5032376"/>
          </a:xfrm>
        </p:spPr>
        <p:txBody>
          <a:bodyPr/>
          <a:lstStyle/>
          <a:p>
            <a:r>
              <a:rPr lang="pt-BR" dirty="0"/>
              <a:t>O objetivo da </a:t>
            </a:r>
            <a:r>
              <a:rPr lang="pt-BR" b="1" i="1" dirty="0"/>
              <a:t>regressão</a:t>
            </a:r>
            <a:r>
              <a:rPr lang="pt-BR" dirty="0"/>
              <a:t> é encontrar uma função que tenha o menor erro possível em relação a todos os pontos do conjunto de dados.</a:t>
            </a:r>
          </a:p>
          <a:p>
            <a:r>
              <a:rPr lang="pt-BR" dirty="0"/>
              <a:t>O objetivo da </a:t>
            </a:r>
            <a:r>
              <a:rPr lang="pt-BR" b="1" i="1" dirty="0"/>
              <a:t>classificação</a:t>
            </a:r>
            <a:r>
              <a:rPr lang="pt-BR" dirty="0"/>
              <a:t> é encontrar uma função que separe, i.e., classifique, os dados com o menor erro possível.</a:t>
            </a:r>
          </a:p>
          <a:p>
            <a:r>
              <a:rPr lang="pt-BR" dirty="0"/>
              <a:t>Nosso curso focará mais nesses dois problemas de aprendizado supervisionado.</a:t>
            </a:r>
          </a:p>
        </p:txBody>
      </p:sp>
      <p:pic>
        <p:nvPicPr>
          <p:cNvPr id="6" name="Picture 2" descr="https://miro.medium.com/max/1276/1*4sixxtuD8unWceZ-yp9TgQ.jpeg">
            <a:extLst>
              <a:ext uri="{FF2B5EF4-FFF2-40B4-BE49-F238E27FC236}">
                <a16:creationId xmlns:a16="http://schemas.microsoft.com/office/drawing/2014/main" id="{ACC39CD2-A87D-9CB0-2C63-2528DD9C8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t="40798" r="47008" b="10620"/>
          <a:stretch/>
        </p:blipFill>
        <p:spPr bwMode="auto">
          <a:xfrm>
            <a:off x="3334106" y="2483248"/>
            <a:ext cx="2549237" cy="221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iro.medium.com/max/1276/1*4sixxtuD8unWceZ-yp9TgQ.jpeg">
            <a:extLst>
              <a:ext uri="{FF2B5EF4-FFF2-40B4-BE49-F238E27FC236}">
                <a16:creationId xmlns:a16="http://schemas.microsoft.com/office/drawing/2014/main" id="{93FF2377-EB29-6F4A-A854-5D6135691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7" t="38894" r="5087" b="12524"/>
          <a:stretch/>
        </p:blipFill>
        <p:spPr bwMode="auto">
          <a:xfrm>
            <a:off x="399724" y="2486224"/>
            <a:ext cx="2538080" cy="22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D85FC7-F9A1-2502-69C9-F9EC76032F09}"/>
                  </a:ext>
                </a:extLst>
              </p:cNvPr>
              <p:cNvSpPr txBox="1"/>
              <p:nvPr/>
            </p:nvSpPr>
            <p:spPr>
              <a:xfrm>
                <a:off x="361443" y="4753571"/>
                <a:ext cx="25763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 err="1">
                    <a:solidFill>
                      <a:srgbClr val="00B050"/>
                    </a:solidFill>
                  </a:rPr>
                  <a:t>aproxima</a:t>
                </a:r>
                <a:r>
                  <a:rPr lang="en-US" dirty="0"/>
                  <a:t> o </a:t>
                </a:r>
                <a:r>
                  <a:rPr lang="en-US" dirty="0" err="1"/>
                  <a:t>comportamento</a:t>
                </a:r>
                <a:r>
                  <a:rPr lang="en-US" dirty="0"/>
                  <a:t> dos dados.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D85FC7-F9A1-2502-69C9-F9EC76032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43" y="4753571"/>
                <a:ext cx="2576361" cy="923330"/>
              </a:xfrm>
              <a:prstGeom prst="rect">
                <a:avLst/>
              </a:prstGeom>
              <a:blipFill>
                <a:blip r:embed="rId3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1FDB40-4B15-4D98-9580-440B00D3A0BF}"/>
                  </a:ext>
                </a:extLst>
              </p:cNvPr>
              <p:cNvSpPr txBox="1"/>
              <p:nvPr/>
            </p:nvSpPr>
            <p:spPr>
              <a:xfrm>
                <a:off x="3334106" y="4842928"/>
                <a:ext cx="25492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separa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dados </a:t>
                </a:r>
                <a:r>
                  <a:rPr lang="en-US" dirty="0" err="1"/>
                  <a:t>em</a:t>
                </a:r>
                <a:r>
                  <a:rPr lang="en-US" dirty="0"/>
                  <a:t> classes.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1FDB40-4B15-4D98-9580-440B00D3A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06" y="4842928"/>
                <a:ext cx="2549237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807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ED938-5FD7-1858-36DE-B4136CC5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B3672E-4328-6096-81CF-1AE56A47B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225" y="1825624"/>
            <a:ext cx="677549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Como já dá para supor, o modelo é treinado sem rótulos.</a:t>
            </a:r>
          </a:p>
          <a:p>
            <a:r>
              <a:rPr lang="pt-BR" dirty="0"/>
              <a:t>Ou seja, não se sabe quais são as respostas corretas para as entradas. </a:t>
            </a:r>
          </a:p>
          <a:p>
            <a:r>
              <a:rPr lang="pt-BR" b="0" i="0" dirty="0">
                <a:effectLst/>
              </a:rPr>
              <a:t>No aprendizado não-supervisionado, o modelo busca descobrir padrões, estruturas ou relações intrínsecas nos dados sem o auxílio de orientação explícita, se baseando apenas, por exemplo, na similaridade entre as entradas (i.e., os </a:t>
            </a:r>
            <a:r>
              <a:rPr lang="pt-BR" b="0" i="0">
                <a:effectLst/>
              </a:rPr>
              <a:t>atributos).</a:t>
            </a:r>
            <a:endParaRPr lang="pt-BR" b="0" i="0" dirty="0">
              <a:effectLst/>
            </a:endParaRPr>
          </a:p>
          <a:p>
            <a:r>
              <a:rPr lang="pt-BR" dirty="0"/>
              <a:t>Algoritmos usados em detecção de anomalias, redução de dimensionalidade, compressão, etc.</a:t>
            </a:r>
            <a:endParaRPr lang="pt-BR" b="0" i="0" dirty="0">
              <a:effectLst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E53D396-8E51-000F-F9B1-59F61F725755}"/>
              </a:ext>
            </a:extLst>
          </p:cNvPr>
          <p:cNvGrpSpPr/>
          <p:nvPr/>
        </p:nvGrpSpPr>
        <p:grpSpPr>
          <a:xfrm>
            <a:off x="94157" y="1684726"/>
            <a:ext cx="4179334" cy="5094765"/>
            <a:chOff x="94157" y="1684726"/>
            <a:chExt cx="4179334" cy="5094765"/>
          </a:xfrm>
        </p:grpSpPr>
        <p:pic>
          <p:nvPicPr>
            <p:cNvPr id="4" name="Picture 2" descr="K-means: A Complete Introduction. K-means is an unsupervised clustering… |  by Alan Jeffares | Towards Data Science">
              <a:extLst>
                <a:ext uri="{FF2B5EF4-FFF2-40B4-BE49-F238E27FC236}">
                  <a16:creationId xmlns:a16="http://schemas.microsoft.com/office/drawing/2014/main" id="{B97F67B5-3CA8-9899-DE41-C5A3D6A3D0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" t="11502" r="54947" b="10772"/>
            <a:stretch/>
          </p:blipFill>
          <p:spPr bwMode="auto">
            <a:xfrm>
              <a:off x="1704312" y="1684726"/>
              <a:ext cx="2569179" cy="1905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Diagrama">
              <a:extLst>
                <a:ext uri="{FF2B5EF4-FFF2-40B4-BE49-F238E27FC236}">
                  <a16:creationId xmlns:a16="http://schemas.microsoft.com/office/drawing/2014/main" id="{A404A2BC-2FF0-016A-41A5-8BD098BC5D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49" t="10730" b="10771"/>
            <a:stretch/>
          </p:blipFill>
          <p:spPr bwMode="auto">
            <a:xfrm>
              <a:off x="1704312" y="4858811"/>
              <a:ext cx="2569179" cy="1920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eta: para Baixo 5">
              <a:extLst>
                <a:ext uri="{FF2B5EF4-FFF2-40B4-BE49-F238E27FC236}">
                  <a16:creationId xmlns:a16="http://schemas.microsoft.com/office/drawing/2014/main" id="{331FD70E-2B5D-9CF2-FA78-9407D7300ED7}"/>
                </a:ext>
              </a:extLst>
            </p:cNvPr>
            <p:cNvSpPr/>
            <p:nvPr/>
          </p:nvSpPr>
          <p:spPr>
            <a:xfrm>
              <a:off x="2840172" y="3571869"/>
              <a:ext cx="297455" cy="22020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31E5ED90-256A-119E-8F08-86B24E5225AF}"/>
                </a:ext>
              </a:extLst>
            </p:cNvPr>
            <p:cNvSpPr txBox="1"/>
            <p:nvPr/>
          </p:nvSpPr>
          <p:spPr>
            <a:xfrm>
              <a:off x="481440" y="2314368"/>
              <a:ext cx="12228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não rotulados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6D5FA92-4372-2592-F42D-395BB1D952D6}"/>
                </a:ext>
              </a:extLst>
            </p:cNvPr>
            <p:cNvSpPr txBox="1"/>
            <p:nvPr/>
          </p:nvSpPr>
          <p:spPr>
            <a:xfrm>
              <a:off x="94157" y="5218878"/>
              <a:ext cx="16101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agrupados por proximidade</a:t>
              </a:r>
            </a:p>
          </p:txBody>
        </p:sp>
        <p:sp>
          <p:nvSpPr>
            <p:cNvPr id="14" name="Rounded Rectangle 17">
              <a:extLst>
                <a:ext uri="{FF2B5EF4-FFF2-40B4-BE49-F238E27FC236}">
                  <a16:creationId xmlns:a16="http://schemas.microsoft.com/office/drawing/2014/main" id="{5E7C298A-CB71-43E5-BC2E-F619535261E8}"/>
                </a:ext>
              </a:extLst>
            </p:cNvPr>
            <p:cNvSpPr/>
            <p:nvPr/>
          </p:nvSpPr>
          <p:spPr>
            <a:xfrm>
              <a:off x="2125454" y="3810547"/>
              <a:ext cx="1726893" cy="8280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/>
                <a:t>Algoritmo de aprendizado </a:t>
              </a:r>
            </a:p>
            <a:p>
              <a:pPr algn="ctr"/>
              <a:r>
                <a:rPr lang="pt-BR" sz="1400" b="1" dirty="0"/>
                <a:t>não-supervisionado</a:t>
              </a:r>
            </a:p>
          </p:txBody>
        </p:sp>
        <p:sp>
          <p:nvSpPr>
            <p:cNvPr id="15" name="Seta: para Baixo 14">
              <a:extLst>
                <a:ext uri="{FF2B5EF4-FFF2-40B4-BE49-F238E27FC236}">
                  <a16:creationId xmlns:a16="http://schemas.microsoft.com/office/drawing/2014/main" id="{6ABE6A2A-E6C5-B6AC-478A-4CBFC7D9D1EF}"/>
                </a:ext>
              </a:extLst>
            </p:cNvPr>
            <p:cNvSpPr/>
            <p:nvPr/>
          </p:nvSpPr>
          <p:spPr>
            <a:xfrm>
              <a:off x="2840171" y="4648912"/>
              <a:ext cx="297455" cy="22020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3808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B6C11-2FE6-824C-4EC0-8F522211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9305AC-68BB-A0B0-732F-14DB39AF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700" y="1825624"/>
            <a:ext cx="6594475" cy="5032375"/>
          </a:xfrm>
        </p:spPr>
        <p:txBody>
          <a:bodyPr>
            <a:normAutofit/>
          </a:bodyPr>
          <a:lstStyle/>
          <a:p>
            <a:r>
              <a:rPr lang="pt-BR" dirty="0"/>
              <a:t>Aprendizado totalmente diferente dos anteriores, pois </a:t>
            </a:r>
            <a:r>
              <a:rPr lang="pt-BR" b="1" i="1" dirty="0">
                <a:solidFill>
                  <a:srgbClr val="00B050"/>
                </a:solidFill>
              </a:rPr>
              <a:t>não existem exemplos de treinamento</a:t>
            </a:r>
            <a:r>
              <a:rPr lang="pt-BR" dirty="0"/>
              <a:t>, sejam eles rotulados ou não.</a:t>
            </a:r>
          </a:p>
          <a:p>
            <a:r>
              <a:rPr lang="pt-BR" b="0" i="0" dirty="0">
                <a:effectLst/>
              </a:rPr>
              <a:t>Frequentemente usado em situações em que não é possível ter um conjunto de treinamento, ou em ambientes onde as respostas não são conhecidas com antecedência.</a:t>
            </a:r>
          </a:p>
          <a:p>
            <a:r>
              <a:rPr lang="pt-BR" b="0" i="0" dirty="0">
                <a:effectLst/>
              </a:rPr>
              <a:t>Abordagem de aprendizado em que um agente, i.e., o algoritmo de ML, aprende a tomar decisões interagindo com um ambiente.</a:t>
            </a:r>
          </a:p>
        </p:txBody>
      </p:sp>
      <p:pic>
        <p:nvPicPr>
          <p:cNvPr id="4" name="Picture 2" descr="Reinforcement Learning Coach — Reinforcement Learning Coach 0.12.0  documentation">
            <a:extLst>
              <a:ext uri="{FF2B5EF4-FFF2-40B4-BE49-F238E27FC236}">
                <a16:creationId xmlns:a16="http://schemas.microsoft.com/office/drawing/2014/main" id="{EC6CF383-26F9-83F7-06C5-465ABC371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2" t="7550" r="6051" b="8755"/>
          <a:stretch/>
        </p:blipFill>
        <p:spPr bwMode="auto">
          <a:xfrm>
            <a:off x="273663" y="2115239"/>
            <a:ext cx="485515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99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C8488-3B54-143A-989A-2A0003A2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D06D15-CBF3-D26D-74D4-1FFD124F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1825624"/>
            <a:ext cx="6565900" cy="5032376"/>
          </a:xfrm>
        </p:spPr>
        <p:txBody>
          <a:bodyPr>
            <a:normAutofit fontScale="92500" lnSpcReduction="10000"/>
          </a:bodyPr>
          <a:lstStyle/>
          <a:p>
            <a:r>
              <a:rPr lang="pt-BR" b="0" i="0" dirty="0">
                <a:effectLst/>
              </a:rPr>
              <a:t>O agente toma ações em um ambiente para maximizar a recompensa acumulada ao longo do tempo.</a:t>
            </a:r>
          </a:p>
          <a:p>
            <a:r>
              <a:rPr lang="pt-BR" dirty="0"/>
              <a:t>O objetivo é encontrar uma função, chamada de política, que mapeie os estados na sequência de ações que maximize a recompensa.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 principal característica do aprendizado por reforço é que o agente aprende através de tentativa e erro, ajustando suas ações com base nas recompensas que recebe do ambiente.</a:t>
            </a:r>
          </a:p>
          <a:p>
            <a:r>
              <a:rPr lang="pt-BR" dirty="0"/>
              <a:t>Algoritmos usados em jogos, robótica, carros autônomos, etc.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15829-6850-097F-A078-D7CEC1B1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2781299"/>
            <a:ext cx="5197819" cy="216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034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9927</TotalTime>
  <Words>1698</Words>
  <Application>Microsoft Office PowerPoint</Application>
  <PresentationFormat>Widescreen</PresentationFormat>
  <Paragraphs>171</Paragraphs>
  <Slides>24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Söhne</vt:lpstr>
      <vt:lpstr>Wingdings</vt:lpstr>
      <vt:lpstr>Tema do Office</vt:lpstr>
      <vt:lpstr>TP557 - Tópicos avançados em IoT e Machine Learning: Regressão com DNNs (Parte II)</vt:lpstr>
      <vt:lpstr>O que vamos ver?</vt:lpstr>
      <vt:lpstr>Tipos de aprendizado</vt:lpstr>
      <vt:lpstr>Aprendizado supervisionado</vt:lpstr>
      <vt:lpstr>Aprendizado supervisionado</vt:lpstr>
      <vt:lpstr>Classificação e regressão</vt:lpstr>
      <vt:lpstr>Aprendizado não-supervisionado</vt:lpstr>
      <vt:lpstr>Aprendizado por reforço</vt:lpstr>
      <vt:lpstr>Aprendizado por reforço</vt:lpstr>
      <vt:lpstr>Modelos de aprendizado supervisionado</vt:lpstr>
      <vt:lpstr>Rede neural de alimentação direta (DNN)</vt:lpstr>
      <vt:lpstr>Rede neural convolucional (CNN)</vt:lpstr>
      <vt:lpstr>Rede neural recorrente (RNN)</vt:lpstr>
      <vt:lpstr>Autoencoders</vt:lpstr>
      <vt:lpstr>Modelos de aprendizado supervisionado</vt:lpstr>
      <vt:lpstr>Regressão</vt:lpstr>
      <vt:lpstr>Regressão</vt:lpstr>
      <vt:lpstr>Regressão</vt:lpstr>
      <vt:lpstr>Aproximação universal de funções</vt:lpstr>
      <vt:lpstr>Otimização hiperparamétrica</vt:lpstr>
      <vt:lpstr>Exemplo</vt:lpstr>
      <vt:lpstr>Atividades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1955</cp:revision>
  <dcterms:created xsi:type="dcterms:W3CDTF">2020-01-20T13:50:05Z</dcterms:created>
  <dcterms:modified xsi:type="dcterms:W3CDTF">2023-08-08T11:16:20Z</dcterms:modified>
</cp:coreProperties>
</file>